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57" r:id="rId4"/>
    <p:sldId id="258" r:id="rId5"/>
    <p:sldId id="272" r:id="rId6"/>
    <p:sldId id="259" r:id="rId7"/>
    <p:sldId id="262" r:id="rId8"/>
    <p:sldId id="279" r:id="rId9"/>
    <p:sldId id="263" r:id="rId10"/>
    <p:sldId id="264" r:id="rId11"/>
    <p:sldId id="265" r:id="rId12"/>
    <p:sldId id="266" r:id="rId13"/>
    <p:sldId id="267" r:id="rId14"/>
    <p:sldId id="277" r:id="rId15"/>
    <p:sldId id="278" r:id="rId16"/>
    <p:sldId id="281" r:id="rId17"/>
    <p:sldId id="276" r:id="rId18"/>
    <p:sldId id="280" r:id="rId19"/>
    <p:sldId id="269" r:id="rId20"/>
    <p:sldId id="283" r:id="rId21"/>
    <p:sldId id="270" r:id="rId22"/>
    <p:sldId id="284" r:id="rId23"/>
    <p:sldId id="275" r:id="rId24"/>
    <p:sldId id="273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има Семененко" initials="Д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34531-273C-499E-A036-67EACC3D3EB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79B38F-7968-45A0-8F88-CED9B412E952}">
      <dgm:prSet phldrT="[Текст]" custT="1"/>
      <dgm:spPr/>
      <dgm:t>
        <a:bodyPr/>
        <a:lstStyle/>
        <a:p>
          <a:r>
            <a:rPr lang="ru-RU" sz="1800" dirty="0"/>
            <a:t>Построение карты с помощью </a:t>
          </a:r>
          <a:r>
            <a:rPr lang="ru-RU" sz="1800" dirty="0" err="1"/>
            <a:t>лидара</a:t>
          </a:r>
          <a:r>
            <a:rPr lang="ru-RU" sz="1800" dirty="0"/>
            <a:t> и программных средств </a:t>
          </a:r>
          <a:r>
            <a:rPr lang="en-US" sz="1800" dirty="0"/>
            <a:t>ROS</a:t>
          </a:r>
          <a:endParaRPr lang="ru-RU" sz="1800" dirty="0"/>
        </a:p>
      </dgm:t>
    </dgm:pt>
    <dgm:pt modelId="{8BEC4A31-A6ED-44C2-B225-14BB66BFA286}" type="parTrans" cxnId="{19069210-13AE-4ECF-982C-DBD08CB4DB5D}">
      <dgm:prSet/>
      <dgm:spPr/>
      <dgm:t>
        <a:bodyPr/>
        <a:lstStyle/>
        <a:p>
          <a:endParaRPr lang="ru-RU"/>
        </a:p>
      </dgm:t>
    </dgm:pt>
    <dgm:pt modelId="{78667125-DD7F-4AF9-8F17-9A1A4E0B78C6}" type="sibTrans" cxnId="{19069210-13AE-4ECF-982C-DBD08CB4DB5D}">
      <dgm:prSet/>
      <dgm:spPr/>
      <dgm:t>
        <a:bodyPr/>
        <a:lstStyle/>
        <a:p>
          <a:endParaRPr lang="ru-RU"/>
        </a:p>
      </dgm:t>
    </dgm:pt>
    <dgm:pt modelId="{4D6165BE-8AFF-4A70-85FA-00235F3E2B35}">
      <dgm:prSet phldrT="[Текст]" custT="1"/>
      <dgm:spPr/>
      <dgm:t>
        <a:bodyPr/>
        <a:lstStyle/>
        <a:p>
          <a:r>
            <a:rPr lang="ru-RU" sz="1800" dirty="0"/>
            <a:t>Загрузка в компьютер конфигурационных файлов  расстановки стульев</a:t>
          </a:r>
        </a:p>
      </dgm:t>
    </dgm:pt>
    <dgm:pt modelId="{6B65EBFB-BD13-42D9-9DF4-4184FEF92D5A}" type="parTrans" cxnId="{39743A9D-AE5A-4019-AC09-3D8B6FBF2F6D}">
      <dgm:prSet/>
      <dgm:spPr/>
      <dgm:t>
        <a:bodyPr/>
        <a:lstStyle/>
        <a:p>
          <a:endParaRPr lang="ru-RU"/>
        </a:p>
      </dgm:t>
    </dgm:pt>
    <dgm:pt modelId="{8D2173EC-4351-42DD-97BD-381ABDC65A26}" type="sibTrans" cxnId="{39743A9D-AE5A-4019-AC09-3D8B6FBF2F6D}">
      <dgm:prSet/>
      <dgm:spPr/>
      <dgm:t>
        <a:bodyPr/>
        <a:lstStyle/>
        <a:p>
          <a:endParaRPr lang="ru-RU"/>
        </a:p>
      </dgm:t>
    </dgm:pt>
    <dgm:pt modelId="{5097207E-0557-4D72-8A51-7977900E1186}">
      <dgm:prSet phldrT="[Текст]" custT="1"/>
      <dgm:spPr/>
      <dgm:t>
        <a:bodyPr/>
        <a:lstStyle/>
        <a:p>
          <a:pPr>
            <a:buFont typeface="+mj-lt"/>
            <a:buAutoNum type="arabicPeriod"/>
          </a:pPr>
          <a:r>
            <a:rPr lang="ru-RU" sz="1800" dirty="0"/>
            <a:t>Активация необходимой конфигурации, например, </a:t>
          </a:r>
          <a:r>
            <a:rPr lang="en-US" sz="1800" dirty="0"/>
            <a:t>“</a:t>
          </a:r>
          <a:r>
            <a:rPr lang="ru-RU" sz="1800" dirty="0"/>
            <a:t>круг</a:t>
          </a:r>
          <a:r>
            <a:rPr lang="en-US" sz="1800" dirty="0"/>
            <a:t>”</a:t>
          </a:r>
          <a:r>
            <a:rPr lang="ru-RU" sz="1800" dirty="0"/>
            <a:t> со смартфона</a:t>
          </a:r>
        </a:p>
      </dgm:t>
    </dgm:pt>
    <dgm:pt modelId="{03E68B44-C1D9-46CB-B55F-B7275E50B699}" type="parTrans" cxnId="{49ED05AD-A3AB-46DC-A00F-ABA6BB435C67}">
      <dgm:prSet/>
      <dgm:spPr/>
      <dgm:t>
        <a:bodyPr/>
        <a:lstStyle/>
        <a:p>
          <a:endParaRPr lang="ru-RU"/>
        </a:p>
      </dgm:t>
    </dgm:pt>
    <dgm:pt modelId="{19CA4B9B-3A19-4F89-AFA3-6909901078D5}" type="sibTrans" cxnId="{49ED05AD-A3AB-46DC-A00F-ABA6BB435C67}">
      <dgm:prSet/>
      <dgm:spPr/>
      <dgm:t>
        <a:bodyPr/>
        <a:lstStyle/>
        <a:p>
          <a:endParaRPr lang="ru-RU"/>
        </a:p>
      </dgm:t>
    </dgm:pt>
    <dgm:pt modelId="{675A6A3E-8101-4C9D-AAB8-D08806F5046E}">
      <dgm:prSet custT="1"/>
      <dgm:spPr/>
      <dgm:t>
        <a:bodyPr/>
        <a:lstStyle/>
        <a:p>
          <a:r>
            <a:rPr lang="ru-RU" sz="1800" dirty="0"/>
            <a:t>Используя лидар, объезд вокруг зала по заданной траектории, например, </a:t>
          </a:r>
          <a:r>
            <a:rPr lang="en-US" sz="1800" dirty="0"/>
            <a:t>“</a:t>
          </a:r>
          <a:r>
            <a:rPr lang="ru-RU" sz="1800" dirty="0"/>
            <a:t>змейка</a:t>
          </a:r>
          <a:r>
            <a:rPr lang="en-US" sz="1800" dirty="0"/>
            <a:t>”</a:t>
          </a:r>
          <a:endParaRPr lang="ru-RU" sz="1800" dirty="0"/>
        </a:p>
      </dgm:t>
    </dgm:pt>
    <dgm:pt modelId="{E6943F93-FC6F-4595-8652-BE6BF07DEC54}" type="parTrans" cxnId="{ADFADE21-3F15-4F93-B4FD-85DF3AA160EC}">
      <dgm:prSet/>
      <dgm:spPr/>
      <dgm:t>
        <a:bodyPr/>
        <a:lstStyle/>
        <a:p>
          <a:endParaRPr lang="ru-RU"/>
        </a:p>
      </dgm:t>
    </dgm:pt>
    <dgm:pt modelId="{8641F067-E960-4BBE-926B-F7C468BE855F}" type="sibTrans" cxnId="{ADFADE21-3F15-4F93-B4FD-85DF3AA160EC}">
      <dgm:prSet/>
      <dgm:spPr/>
      <dgm:t>
        <a:bodyPr/>
        <a:lstStyle/>
        <a:p>
          <a:endParaRPr lang="ru-RU"/>
        </a:p>
      </dgm:t>
    </dgm:pt>
    <dgm:pt modelId="{5ED03EAD-7E16-4EDE-AF4D-9BC2EAA2CC46}">
      <dgm:prSet custT="1"/>
      <dgm:spPr/>
      <dgm:t>
        <a:bodyPr/>
        <a:lstStyle/>
        <a:p>
          <a:r>
            <a:rPr lang="ru-RU" sz="1800" dirty="0"/>
            <a:t>Определение стульев с помощью камеры и их перемещение в соответствии с конфигурационным файлом</a:t>
          </a:r>
        </a:p>
      </dgm:t>
    </dgm:pt>
    <dgm:pt modelId="{2D0EDB6E-799F-4B11-9BD3-CC095BCD27C5}" type="parTrans" cxnId="{DC71AE57-1574-4BCA-9D6E-9A67032A3F5E}">
      <dgm:prSet/>
      <dgm:spPr/>
      <dgm:t>
        <a:bodyPr/>
        <a:lstStyle/>
        <a:p>
          <a:endParaRPr lang="ru-RU"/>
        </a:p>
      </dgm:t>
    </dgm:pt>
    <dgm:pt modelId="{794E9C09-BC74-4F4A-89E0-0FAE4D1A269D}" type="sibTrans" cxnId="{DC71AE57-1574-4BCA-9D6E-9A67032A3F5E}">
      <dgm:prSet/>
      <dgm:spPr/>
      <dgm:t>
        <a:bodyPr/>
        <a:lstStyle/>
        <a:p>
          <a:endParaRPr lang="ru-RU"/>
        </a:p>
      </dgm:t>
    </dgm:pt>
    <dgm:pt modelId="{B8C839AE-49AA-41DA-AFEE-91D86C73D3A1}" type="pres">
      <dgm:prSet presAssocID="{61F34531-273C-499E-A036-67EACC3D3EB3}" presName="Name0" presStyleCnt="0">
        <dgm:presLayoutVars>
          <dgm:dir/>
          <dgm:resizeHandles val="exact"/>
        </dgm:presLayoutVars>
      </dgm:prSet>
      <dgm:spPr/>
    </dgm:pt>
    <dgm:pt modelId="{3447B47E-562B-4A85-8CF9-7C8966503C9F}" type="pres">
      <dgm:prSet presAssocID="{4479B38F-7968-45A0-8F88-CED9B412E952}" presName="node" presStyleLbl="node1" presStyleIdx="0" presStyleCnt="5" custLinFactNeighborX="60291" custLinFactNeighborY="-82004">
        <dgm:presLayoutVars>
          <dgm:bulletEnabled val="1"/>
        </dgm:presLayoutVars>
      </dgm:prSet>
      <dgm:spPr/>
    </dgm:pt>
    <dgm:pt modelId="{180C40E9-D0FD-417A-9FA4-D814E2B93410}" type="pres">
      <dgm:prSet presAssocID="{78667125-DD7F-4AF9-8F17-9A1A4E0B78C6}" presName="sibTrans" presStyleLbl="sibTrans2D1" presStyleIdx="0" presStyleCnt="4"/>
      <dgm:spPr/>
    </dgm:pt>
    <dgm:pt modelId="{4B2C78EB-1190-41E9-B667-B6560DCBC74F}" type="pres">
      <dgm:prSet presAssocID="{78667125-DD7F-4AF9-8F17-9A1A4E0B78C6}" presName="connectorText" presStyleLbl="sibTrans2D1" presStyleIdx="0" presStyleCnt="4"/>
      <dgm:spPr/>
    </dgm:pt>
    <dgm:pt modelId="{A7AD366C-166B-4A68-B7F1-EC632F9DB092}" type="pres">
      <dgm:prSet presAssocID="{4D6165BE-8AFF-4A70-85FA-00235F3E2B35}" presName="node" presStyleLbl="node1" presStyleIdx="1" presStyleCnt="5" custLinFactNeighborX="30252" custLinFactNeighborY="-82231">
        <dgm:presLayoutVars>
          <dgm:bulletEnabled val="1"/>
        </dgm:presLayoutVars>
      </dgm:prSet>
      <dgm:spPr/>
    </dgm:pt>
    <dgm:pt modelId="{C2E86961-463A-4FFE-B8F5-6B14DCED7C39}" type="pres">
      <dgm:prSet presAssocID="{8D2173EC-4351-42DD-97BD-381ABDC65A26}" presName="sibTrans" presStyleLbl="sibTrans2D1" presStyleIdx="1" presStyleCnt="4"/>
      <dgm:spPr/>
    </dgm:pt>
    <dgm:pt modelId="{5ADCAE62-9111-40A7-97E5-BD805F3BB9C3}" type="pres">
      <dgm:prSet presAssocID="{8D2173EC-4351-42DD-97BD-381ABDC65A26}" presName="connectorText" presStyleLbl="sibTrans2D1" presStyleIdx="1" presStyleCnt="4"/>
      <dgm:spPr/>
    </dgm:pt>
    <dgm:pt modelId="{65D50A0F-28A7-4A16-8A6B-D4414C8D7329}" type="pres">
      <dgm:prSet presAssocID="{5097207E-0557-4D72-8A51-7977900E1186}" presName="node" presStyleLbl="node1" presStyleIdx="2" presStyleCnt="5" custLinFactNeighborX="-10624" custLinFactNeighborY="-81049">
        <dgm:presLayoutVars>
          <dgm:bulletEnabled val="1"/>
        </dgm:presLayoutVars>
      </dgm:prSet>
      <dgm:spPr/>
    </dgm:pt>
    <dgm:pt modelId="{2C48B78A-23B5-4E36-A08F-3F9A19DEF703}" type="pres">
      <dgm:prSet presAssocID="{19CA4B9B-3A19-4F89-AFA3-6909901078D5}" presName="sibTrans" presStyleLbl="sibTrans2D1" presStyleIdx="2" presStyleCnt="4" custScaleX="92925" custLinFactNeighborX="-20934" custLinFactNeighborY="-9719"/>
      <dgm:spPr/>
    </dgm:pt>
    <dgm:pt modelId="{DD137F85-5E82-4731-8575-55B536EC44F4}" type="pres">
      <dgm:prSet presAssocID="{19CA4B9B-3A19-4F89-AFA3-6909901078D5}" presName="connectorText" presStyleLbl="sibTrans2D1" presStyleIdx="2" presStyleCnt="4"/>
      <dgm:spPr/>
    </dgm:pt>
    <dgm:pt modelId="{C9A416E0-CFD7-43F1-9FA4-4ECD7B431EB5}" type="pres">
      <dgm:prSet presAssocID="{675A6A3E-8101-4C9D-AAB8-D08806F5046E}" presName="node" presStyleLbl="node1" presStyleIdx="3" presStyleCnt="5" custLinFactX="-114582" custLinFactNeighborX="-200000" custLinFactNeighborY="68157">
        <dgm:presLayoutVars>
          <dgm:bulletEnabled val="1"/>
        </dgm:presLayoutVars>
      </dgm:prSet>
      <dgm:spPr/>
    </dgm:pt>
    <dgm:pt modelId="{4BC67AEB-E0EC-4697-A9FC-D7DA8DC43FD0}" type="pres">
      <dgm:prSet presAssocID="{8641F067-E960-4BBE-926B-F7C468BE855F}" presName="sibTrans" presStyleLbl="sibTrans2D1" presStyleIdx="3" presStyleCnt="4" custAng="3034313" custScaleX="59734" custLinFactX="4850" custLinFactY="-134435" custLinFactNeighborX="100000" custLinFactNeighborY="-200000"/>
      <dgm:spPr/>
    </dgm:pt>
    <dgm:pt modelId="{BFC302F8-BA1E-411F-9A95-65924CD56951}" type="pres">
      <dgm:prSet presAssocID="{8641F067-E960-4BBE-926B-F7C468BE855F}" presName="connectorText" presStyleLbl="sibTrans2D1" presStyleIdx="3" presStyleCnt="4"/>
      <dgm:spPr/>
    </dgm:pt>
    <dgm:pt modelId="{5E684BA3-8C13-4FF2-8624-3AD7D5F70EAC}" type="pres">
      <dgm:prSet presAssocID="{5ED03EAD-7E16-4EDE-AF4D-9BC2EAA2CC46}" presName="node" presStyleLbl="node1" presStyleIdx="4" presStyleCnt="5" custLinFactX="-100000" custLinFactNeighborX="-127571" custLinFactNeighborY="70371">
        <dgm:presLayoutVars>
          <dgm:bulletEnabled val="1"/>
        </dgm:presLayoutVars>
      </dgm:prSet>
      <dgm:spPr/>
    </dgm:pt>
  </dgm:ptLst>
  <dgm:cxnLst>
    <dgm:cxn modelId="{11447B07-9B0B-4F20-B3B2-7851ABFF12E7}" type="presOf" srcId="{8D2173EC-4351-42DD-97BD-381ABDC65A26}" destId="{C2E86961-463A-4FFE-B8F5-6B14DCED7C39}" srcOrd="0" destOrd="0" presId="urn:microsoft.com/office/officeart/2005/8/layout/process1"/>
    <dgm:cxn modelId="{19069210-13AE-4ECF-982C-DBD08CB4DB5D}" srcId="{61F34531-273C-499E-A036-67EACC3D3EB3}" destId="{4479B38F-7968-45A0-8F88-CED9B412E952}" srcOrd="0" destOrd="0" parTransId="{8BEC4A31-A6ED-44C2-B225-14BB66BFA286}" sibTransId="{78667125-DD7F-4AF9-8F17-9A1A4E0B78C6}"/>
    <dgm:cxn modelId="{ADFADE21-3F15-4F93-B4FD-85DF3AA160EC}" srcId="{61F34531-273C-499E-A036-67EACC3D3EB3}" destId="{675A6A3E-8101-4C9D-AAB8-D08806F5046E}" srcOrd="3" destOrd="0" parTransId="{E6943F93-FC6F-4595-8652-BE6BF07DEC54}" sibTransId="{8641F067-E960-4BBE-926B-F7C468BE855F}"/>
    <dgm:cxn modelId="{6DDD9030-0005-4265-895D-4249BAD84F70}" type="presOf" srcId="{4479B38F-7968-45A0-8F88-CED9B412E952}" destId="{3447B47E-562B-4A85-8CF9-7C8966503C9F}" srcOrd="0" destOrd="0" presId="urn:microsoft.com/office/officeart/2005/8/layout/process1"/>
    <dgm:cxn modelId="{CA813B38-8355-4778-867D-04ABA2A3AAC0}" type="presOf" srcId="{4D6165BE-8AFF-4A70-85FA-00235F3E2B35}" destId="{A7AD366C-166B-4A68-B7F1-EC632F9DB092}" srcOrd="0" destOrd="0" presId="urn:microsoft.com/office/officeart/2005/8/layout/process1"/>
    <dgm:cxn modelId="{770B4B40-60C1-4924-8653-B764B82FBC8F}" type="presOf" srcId="{19CA4B9B-3A19-4F89-AFA3-6909901078D5}" destId="{2C48B78A-23B5-4E36-A08F-3F9A19DEF703}" srcOrd="0" destOrd="0" presId="urn:microsoft.com/office/officeart/2005/8/layout/process1"/>
    <dgm:cxn modelId="{63F38646-A221-4633-BE16-E20CE5B354C2}" type="presOf" srcId="{5097207E-0557-4D72-8A51-7977900E1186}" destId="{65D50A0F-28A7-4A16-8A6B-D4414C8D7329}" srcOrd="0" destOrd="0" presId="urn:microsoft.com/office/officeart/2005/8/layout/process1"/>
    <dgm:cxn modelId="{F14FE14C-83CF-45CB-85B3-A0D444EC955A}" type="presOf" srcId="{19CA4B9B-3A19-4F89-AFA3-6909901078D5}" destId="{DD137F85-5E82-4731-8575-55B536EC44F4}" srcOrd="1" destOrd="0" presId="urn:microsoft.com/office/officeart/2005/8/layout/process1"/>
    <dgm:cxn modelId="{3D821874-473E-49F3-BA7A-B9B20364BDD1}" type="presOf" srcId="{675A6A3E-8101-4C9D-AAB8-D08806F5046E}" destId="{C9A416E0-CFD7-43F1-9FA4-4ECD7B431EB5}" srcOrd="0" destOrd="0" presId="urn:microsoft.com/office/officeart/2005/8/layout/process1"/>
    <dgm:cxn modelId="{7EFA3C56-23A1-47A5-9FF1-E3EB14500EC0}" type="presOf" srcId="{8641F067-E960-4BBE-926B-F7C468BE855F}" destId="{4BC67AEB-E0EC-4697-A9FC-D7DA8DC43FD0}" srcOrd="0" destOrd="0" presId="urn:microsoft.com/office/officeart/2005/8/layout/process1"/>
    <dgm:cxn modelId="{DC71AE57-1574-4BCA-9D6E-9A67032A3F5E}" srcId="{61F34531-273C-499E-A036-67EACC3D3EB3}" destId="{5ED03EAD-7E16-4EDE-AF4D-9BC2EAA2CC46}" srcOrd="4" destOrd="0" parTransId="{2D0EDB6E-799F-4B11-9BD3-CC095BCD27C5}" sibTransId="{794E9C09-BC74-4F4A-89E0-0FAE4D1A269D}"/>
    <dgm:cxn modelId="{39743A9D-AE5A-4019-AC09-3D8B6FBF2F6D}" srcId="{61F34531-273C-499E-A036-67EACC3D3EB3}" destId="{4D6165BE-8AFF-4A70-85FA-00235F3E2B35}" srcOrd="1" destOrd="0" parTransId="{6B65EBFB-BD13-42D9-9DF4-4184FEF92D5A}" sibTransId="{8D2173EC-4351-42DD-97BD-381ABDC65A26}"/>
    <dgm:cxn modelId="{708207A1-72AC-420B-B2E8-448129CB60C7}" type="presOf" srcId="{61F34531-273C-499E-A036-67EACC3D3EB3}" destId="{B8C839AE-49AA-41DA-AFEE-91D86C73D3A1}" srcOrd="0" destOrd="0" presId="urn:microsoft.com/office/officeart/2005/8/layout/process1"/>
    <dgm:cxn modelId="{3694D3A6-59B3-48B4-8A81-C4EA727667EE}" type="presOf" srcId="{8641F067-E960-4BBE-926B-F7C468BE855F}" destId="{BFC302F8-BA1E-411F-9A95-65924CD56951}" srcOrd="1" destOrd="0" presId="urn:microsoft.com/office/officeart/2005/8/layout/process1"/>
    <dgm:cxn modelId="{49ED05AD-A3AB-46DC-A00F-ABA6BB435C67}" srcId="{61F34531-273C-499E-A036-67EACC3D3EB3}" destId="{5097207E-0557-4D72-8A51-7977900E1186}" srcOrd="2" destOrd="0" parTransId="{03E68B44-C1D9-46CB-B55F-B7275E50B699}" sibTransId="{19CA4B9B-3A19-4F89-AFA3-6909901078D5}"/>
    <dgm:cxn modelId="{C92779C0-221F-4A6F-BE93-F8A73AE43690}" type="presOf" srcId="{78667125-DD7F-4AF9-8F17-9A1A4E0B78C6}" destId="{4B2C78EB-1190-41E9-B667-B6560DCBC74F}" srcOrd="1" destOrd="0" presId="urn:microsoft.com/office/officeart/2005/8/layout/process1"/>
    <dgm:cxn modelId="{DE60BACE-1289-40D3-867C-DD9803250FCD}" type="presOf" srcId="{78667125-DD7F-4AF9-8F17-9A1A4E0B78C6}" destId="{180C40E9-D0FD-417A-9FA4-D814E2B93410}" srcOrd="0" destOrd="0" presId="urn:microsoft.com/office/officeart/2005/8/layout/process1"/>
    <dgm:cxn modelId="{1C8022F4-0EF2-4FBC-B650-D970E99C2B35}" type="presOf" srcId="{5ED03EAD-7E16-4EDE-AF4D-9BC2EAA2CC46}" destId="{5E684BA3-8C13-4FF2-8624-3AD7D5F70EAC}" srcOrd="0" destOrd="0" presId="urn:microsoft.com/office/officeart/2005/8/layout/process1"/>
    <dgm:cxn modelId="{8A98D8F6-DF98-4021-A826-6DFCA6EAEFC5}" type="presOf" srcId="{8D2173EC-4351-42DD-97BD-381ABDC65A26}" destId="{5ADCAE62-9111-40A7-97E5-BD805F3BB9C3}" srcOrd="1" destOrd="0" presId="urn:microsoft.com/office/officeart/2005/8/layout/process1"/>
    <dgm:cxn modelId="{ABE6F128-123F-46D1-8CDF-3591FAAA6787}" type="presParOf" srcId="{B8C839AE-49AA-41DA-AFEE-91D86C73D3A1}" destId="{3447B47E-562B-4A85-8CF9-7C8966503C9F}" srcOrd="0" destOrd="0" presId="urn:microsoft.com/office/officeart/2005/8/layout/process1"/>
    <dgm:cxn modelId="{929A6BA4-0DA4-4964-AD88-6EC9D2C4803C}" type="presParOf" srcId="{B8C839AE-49AA-41DA-AFEE-91D86C73D3A1}" destId="{180C40E9-D0FD-417A-9FA4-D814E2B93410}" srcOrd="1" destOrd="0" presId="urn:microsoft.com/office/officeart/2005/8/layout/process1"/>
    <dgm:cxn modelId="{16858063-E632-4339-A7C2-97E0FB18A828}" type="presParOf" srcId="{180C40E9-D0FD-417A-9FA4-D814E2B93410}" destId="{4B2C78EB-1190-41E9-B667-B6560DCBC74F}" srcOrd="0" destOrd="0" presId="urn:microsoft.com/office/officeart/2005/8/layout/process1"/>
    <dgm:cxn modelId="{B318FF4B-9089-4188-9991-F406F5AA38EC}" type="presParOf" srcId="{B8C839AE-49AA-41DA-AFEE-91D86C73D3A1}" destId="{A7AD366C-166B-4A68-B7F1-EC632F9DB092}" srcOrd="2" destOrd="0" presId="urn:microsoft.com/office/officeart/2005/8/layout/process1"/>
    <dgm:cxn modelId="{0F160D28-D81B-4F76-ACB4-91BC40E1C2D3}" type="presParOf" srcId="{B8C839AE-49AA-41DA-AFEE-91D86C73D3A1}" destId="{C2E86961-463A-4FFE-B8F5-6B14DCED7C39}" srcOrd="3" destOrd="0" presId="urn:microsoft.com/office/officeart/2005/8/layout/process1"/>
    <dgm:cxn modelId="{F75E153B-F62C-49D1-AAC2-EC66876616B8}" type="presParOf" srcId="{C2E86961-463A-4FFE-B8F5-6B14DCED7C39}" destId="{5ADCAE62-9111-40A7-97E5-BD805F3BB9C3}" srcOrd="0" destOrd="0" presId="urn:microsoft.com/office/officeart/2005/8/layout/process1"/>
    <dgm:cxn modelId="{A658BC2F-8B26-4F03-96F8-20DF65C5EB33}" type="presParOf" srcId="{B8C839AE-49AA-41DA-AFEE-91D86C73D3A1}" destId="{65D50A0F-28A7-4A16-8A6B-D4414C8D7329}" srcOrd="4" destOrd="0" presId="urn:microsoft.com/office/officeart/2005/8/layout/process1"/>
    <dgm:cxn modelId="{DBDA49FA-ED5B-4790-BEBD-F7B13A6C39C4}" type="presParOf" srcId="{B8C839AE-49AA-41DA-AFEE-91D86C73D3A1}" destId="{2C48B78A-23B5-4E36-A08F-3F9A19DEF703}" srcOrd="5" destOrd="0" presId="urn:microsoft.com/office/officeart/2005/8/layout/process1"/>
    <dgm:cxn modelId="{6765C235-B6DC-443A-91FD-4EB90BFF8AE2}" type="presParOf" srcId="{2C48B78A-23B5-4E36-A08F-3F9A19DEF703}" destId="{DD137F85-5E82-4731-8575-55B536EC44F4}" srcOrd="0" destOrd="0" presId="urn:microsoft.com/office/officeart/2005/8/layout/process1"/>
    <dgm:cxn modelId="{A3454A66-99DB-4C1E-BAF5-0378F81F3673}" type="presParOf" srcId="{B8C839AE-49AA-41DA-AFEE-91D86C73D3A1}" destId="{C9A416E0-CFD7-43F1-9FA4-4ECD7B431EB5}" srcOrd="6" destOrd="0" presId="urn:microsoft.com/office/officeart/2005/8/layout/process1"/>
    <dgm:cxn modelId="{D314E506-EC73-4B6D-9615-8752D66443CA}" type="presParOf" srcId="{B8C839AE-49AA-41DA-AFEE-91D86C73D3A1}" destId="{4BC67AEB-E0EC-4697-A9FC-D7DA8DC43FD0}" srcOrd="7" destOrd="0" presId="urn:microsoft.com/office/officeart/2005/8/layout/process1"/>
    <dgm:cxn modelId="{F1563642-7406-4E1B-B78B-33E1E16FEE9F}" type="presParOf" srcId="{4BC67AEB-E0EC-4697-A9FC-D7DA8DC43FD0}" destId="{BFC302F8-BA1E-411F-9A95-65924CD56951}" srcOrd="0" destOrd="0" presId="urn:microsoft.com/office/officeart/2005/8/layout/process1"/>
    <dgm:cxn modelId="{F0314EEF-D40F-4F54-B4EF-3DA91C2EAD0F}" type="presParOf" srcId="{B8C839AE-49AA-41DA-AFEE-91D86C73D3A1}" destId="{5E684BA3-8C13-4FF2-8624-3AD7D5F70EA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7B47E-562B-4A85-8CF9-7C8966503C9F}">
      <dsp:nvSpPr>
        <dsp:cNvPr id="0" name=""/>
        <dsp:cNvSpPr/>
      </dsp:nvSpPr>
      <dsp:spPr>
        <a:xfrm>
          <a:off x="489238" y="292498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Построение карты с помощью </a:t>
          </a:r>
          <a:r>
            <a:rPr lang="ru-RU" sz="1800" kern="1200" dirty="0" err="1"/>
            <a:t>лидара</a:t>
          </a:r>
          <a:r>
            <a:rPr lang="ru-RU" sz="1800" kern="1200" dirty="0"/>
            <a:t> и программных средств </a:t>
          </a:r>
          <a:r>
            <a:rPr lang="en-US" sz="1800" kern="1200" dirty="0"/>
            <a:t>ROS</a:t>
          </a:r>
          <a:endParaRPr lang="ru-RU" sz="1800" kern="1200" dirty="0"/>
        </a:p>
      </dsp:txBody>
      <dsp:txXfrm>
        <a:off x="547106" y="350366"/>
        <a:ext cx="1860036" cy="2036642"/>
      </dsp:txXfrm>
    </dsp:sp>
    <dsp:sp modelId="{180C40E9-D0FD-417A-9FA4-D814E2B93410}">
      <dsp:nvSpPr>
        <dsp:cNvPr id="0" name=""/>
        <dsp:cNvSpPr/>
      </dsp:nvSpPr>
      <dsp:spPr>
        <a:xfrm rot="21593358">
          <a:off x="2603237" y="1121233"/>
          <a:ext cx="293041" cy="489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2603237" y="1219316"/>
        <a:ext cx="205129" cy="293995"/>
      </dsp:txXfrm>
    </dsp:sp>
    <dsp:sp modelId="{A7AD366C-166B-4A68-B7F1-EC632F9DB092}">
      <dsp:nvSpPr>
        <dsp:cNvPr id="0" name=""/>
        <dsp:cNvSpPr/>
      </dsp:nvSpPr>
      <dsp:spPr>
        <a:xfrm>
          <a:off x="3017918" y="287612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Загрузка в компьютер конфигурационных файлов  расстановки стульев</a:t>
          </a:r>
        </a:p>
      </dsp:txBody>
      <dsp:txXfrm>
        <a:off x="3075786" y="345480"/>
        <a:ext cx="1860036" cy="2036642"/>
      </dsp:txXfrm>
    </dsp:sp>
    <dsp:sp modelId="{C2E86961-463A-4FFE-B8F5-6B14DCED7C39}">
      <dsp:nvSpPr>
        <dsp:cNvPr id="0" name=""/>
        <dsp:cNvSpPr/>
      </dsp:nvSpPr>
      <dsp:spPr>
        <a:xfrm rot="35892">
          <a:off x="5108902" y="1131599"/>
          <a:ext cx="244274" cy="489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5108904" y="1229214"/>
        <a:ext cx="170992" cy="293995"/>
      </dsp:txXfrm>
    </dsp:sp>
    <dsp:sp modelId="{65D50A0F-28A7-4A16-8A6B-D4414C8D7329}">
      <dsp:nvSpPr>
        <dsp:cNvPr id="0" name=""/>
        <dsp:cNvSpPr/>
      </dsp:nvSpPr>
      <dsp:spPr>
        <a:xfrm>
          <a:off x="5454561" y="313053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1800" kern="1200" dirty="0"/>
            <a:t>Активация необходимой конфигурации, например, </a:t>
          </a:r>
          <a:r>
            <a:rPr lang="en-US" sz="1800" kern="1200" dirty="0"/>
            <a:t>“</a:t>
          </a:r>
          <a:r>
            <a:rPr lang="ru-RU" sz="1800" kern="1200" dirty="0"/>
            <a:t>круг</a:t>
          </a:r>
          <a:r>
            <a:rPr lang="en-US" sz="1800" kern="1200" dirty="0"/>
            <a:t>”</a:t>
          </a:r>
          <a:r>
            <a:rPr lang="ru-RU" sz="1800" kern="1200" dirty="0"/>
            <a:t> со смартфона</a:t>
          </a:r>
        </a:p>
      </dsp:txBody>
      <dsp:txXfrm>
        <a:off x="5512429" y="370921"/>
        <a:ext cx="1860036" cy="2036642"/>
      </dsp:txXfrm>
    </dsp:sp>
    <dsp:sp modelId="{2C48B78A-23B5-4E36-A08F-3F9A19DEF703}">
      <dsp:nvSpPr>
        <dsp:cNvPr id="0" name=""/>
        <dsp:cNvSpPr/>
      </dsp:nvSpPr>
      <dsp:spPr>
        <a:xfrm rot="7355781">
          <a:off x="4956478" y="2718251"/>
          <a:ext cx="619130" cy="489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 rot="10800000">
        <a:off x="5069571" y="2754327"/>
        <a:ext cx="472133" cy="293995"/>
      </dsp:txXfrm>
    </dsp:sp>
    <dsp:sp modelId="{C9A416E0-CFD7-43F1-9FA4-4ECD7B431EB5}">
      <dsp:nvSpPr>
        <dsp:cNvPr id="0" name=""/>
        <dsp:cNvSpPr/>
      </dsp:nvSpPr>
      <dsp:spPr>
        <a:xfrm>
          <a:off x="3401023" y="3524532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Используя лидар, объезд вокруг зала по заданной траектории, например, </a:t>
          </a:r>
          <a:r>
            <a:rPr lang="en-US" sz="1800" kern="1200" dirty="0"/>
            <a:t>“</a:t>
          </a:r>
          <a:r>
            <a:rPr lang="ru-RU" sz="1800" kern="1200" dirty="0"/>
            <a:t>змейка</a:t>
          </a:r>
          <a:r>
            <a:rPr lang="en-US" sz="1800" kern="1200" dirty="0"/>
            <a:t>”</a:t>
          </a:r>
          <a:endParaRPr lang="ru-RU" sz="1800" kern="1200" dirty="0"/>
        </a:p>
      </dsp:txBody>
      <dsp:txXfrm>
        <a:off x="3458891" y="3582400"/>
        <a:ext cx="1860036" cy="2036642"/>
      </dsp:txXfrm>
    </dsp:sp>
    <dsp:sp modelId="{4BC67AEB-E0EC-4697-A9FC-D7DA8DC43FD0}">
      <dsp:nvSpPr>
        <dsp:cNvPr id="0" name=""/>
        <dsp:cNvSpPr/>
      </dsp:nvSpPr>
      <dsp:spPr>
        <a:xfrm rot="3075139">
          <a:off x="7235145" y="2741212"/>
          <a:ext cx="644840" cy="489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7262641" y="2781888"/>
        <a:ext cx="497843" cy="293995"/>
      </dsp:txXfrm>
    </dsp:sp>
    <dsp:sp modelId="{5E684BA3-8C13-4FF2-8624-3AD7D5F70EAC}">
      <dsp:nvSpPr>
        <dsp:cNvPr id="0" name=""/>
        <dsp:cNvSpPr/>
      </dsp:nvSpPr>
      <dsp:spPr>
        <a:xfrm>
          <a:off x="7413482" y="3572186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Определение стульев с помощью камеры и их перемещение в соответствии с конфигурационным файлом</a:t>
          </a:r>
        </a:p>
      </dsp:txBody>
      <dsp:txXfrm>
        <a:off x="7471350" y="3630054"/>
        <a:ext cx="1860036" cy="2036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Click to move the slide</a:t>
            </a: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3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3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7D4DD13-2E77-4AF0-9D57-0E93513E4533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96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507" name="TextShape 3"/>
          <p:cNvSpPr txBox="1"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26C5658-D8B8-4D03-BAB3-94F72A605BCC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>
              <a:lnSpc>
                <a:spcPct val="100000"/>
              </a:lnSpc>
              <a:tabLst>
                <a:tab pos="0" algn="l"/>
              </a:tabLst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510" name="TextShape 3"/>
          <p:cNvSpPr txBox="1"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37F4B52-96F7-4D49-97E7-8F0F2B100BA0}" type="slidenum">
              <a:rPr lang="ru-RU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Задача практическая Задачи перед роботом реальные Задачи робота</a:t>
            </a:r>
            <a:r>
              <a:rPr lang="en-US" dirty="0"/>
              <a:t>:</a:t>
            </a:r>
            <a:r>
              <a:rPr lang="ru-RU" dirty="0"/>
              <a:t> Навигация и функционал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D4DD13-2E77-4AF0-9D57-0E93513E4533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088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Робот пылесос хорошо ездит в помещении а амазон поднимает класс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D4DD13-2E77-4AF0-9D57-0E93513E4533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56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структурной схеме показаны основные элементы моего робота, видеокамера для работы с машинным зрением подключена к компьютеру с фреймворком рос, подключена </a:t>
            </a:r>
            <a:r>
              <a:rPr lang="ru-RU" dirty="0" err="1"/>
              <a:t>ардуино</a:t>
            </a:r>
            <a:r>
              <a:rPr lang="ru-RU" dirty="0"/>
              <a:t> мега, в роботе драйвера </a:t>
            </a:r>
            <a:r>
              <a:rPr lang="en-US" dirty="0"/>
              <a:t>L</a:t>
            </a:r>
            <a:r>
              <a:rPr lang="ru-RU" dirty="0"/>
              <a:t>2</a:t>
            </a:r>
            <a:r>
              <a:rPr lang="en-US" dirty="0"/>
              <a:t>98P</a:t>
            </a:r>
            <a:r>
              <a:rPr lang="ru-RU" dirty="0"/>
              <a:t> для подъема и драйвера </a:t>
            </a:r>
            <a:r>
              <a:rPr lang="en-US" dirty="0"/>
              <a:t>TETRIX </a:t>
            </a:r>
            <a:r>
              <a:rPr lang="ru-RU" dirty="0"/>
              <a:t>для моторов шасси и ультразвуковые датчики для предотвращения столкновений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D4DD13-2E77-4AF0-9D57-0E93513E4533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990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lang="ru-RU" sz="2000" dirty="0"/>
              <a:t>По сигналу с видеокамеры робот распознает стул и принимает решение как к нему подъехать, поднимает стул и везет в соответствии с заданной схемой расстановки</a:t>
            </a:r>
          </a:p>
        </p:txBody>
      </p:sp>
      <p:sp>
        <p:nvSpPr>
          <p:cNvPr id="513" name="TextShape 3"/>
          <p:cNvSpPr txBox="1"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FC58A65-D8EC-455B-926E-BE1021C10A8B}" type="slidenum">
              <a:rPr lang="ru-RU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28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grpSp>
        <p:nvGrpSpPr>
          <p:cNvPr id="11" name="Group 12"/>
          <p:cNvGrpSpPr/>
          <p:nvPr/>
        </p:nvGrpSpPr>
        <p:grpSpPr>
          <a:xfrm>
            <a:off x="4320" y="-8640"/>
            <a:ext cx="12187800" cy="6870240"/>
            <a:chOff x="4320" y="-8640"/>
            <a:chExt cx="12187800" cy="6870240"/>
          </a:xfrm>
        </p:grpSpPr>
        <p:sp>
          <p:nvSpPr>
            <p:cNvPr id="12" name="CustomShape 13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 rot="10800000">
              <a:off x="4320" y="4320"/>
              <a:ext cx="838440" cy="5661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2" name="PlaceHolder 23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2B5FEF5-7AAE-4DD8-A14F-ADE660CB3DEC}" type="slidenum">
              <a:rPr lang="ru-RU" sz="900" b="0" strike="noStrike" spc="-1">
                <a:solidFill>
                  <a:srgbClr val="90C226"/>
                </a:solidFill>
                <a:latin typeface="Trebuchet M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25" name="PlaceHolder 2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Click to edit the title text format</a:t>
            </a: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Trebuchet M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64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9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0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1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2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3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74" name="PlaceHolder 12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75" name="PlaceHolder 13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7A4E4-08DF-4A90-A8A1-B5613D2FC12A}" type="slidenum">
              <a:rPr lang="ru-RU" sz="900" b="0" strike="noStrike" spc="-1">
                <a:solidFill>
                  <a:srgbClr val="90C226"/>
                </a:solidFill>
                <a:latin typeface="Trebuchet M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76" name="PlaceHolder 14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77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Click to edit the title text format</a:t>
            </a:r>
          </a:p>
        </p:txBody>
      </p:sp>
      <p:sp>
        <p:nvSpPr>
          <p:cNvPr id="78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Trebuchet M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2623842" y="2869886"/>
            <a:ext cx="6944315" cy="1118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ru-RU" sz="2400" b="1" dirty="0"/>
              <a:t>МОБИЛЬНЫЙ РОБОТ</a:t>
            </a:r>
            <a:endParaRPr lang="ru-RU" sz="2400" dirty="0"/>
          </a:p>
          <a:p>
            <a:r>
              <a:rPr lang="ru-RU" sz="2400" b="1" dirty="0"/>
              <a:t>ДЛЯ ПЕРЕВОЗКИ И РАССТАНОВКИ СТУЛЬЕВ </a:t>
            </a:r>
            <a:endParaRPr lang="ru-RU" sz="2400" dirty="0"/>
          </a:p>
          <a:p>
            <a:r>
              <a:rPr lang="ru-RU" sz="2400" b="1" dirty="0"/>
              <a:t>В АКТОВОМ ЗАЛЕ ШКОЛЫ 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7C844-A231-40A1-A1A8-8E3C1270927E}"/>
              </a:ext>
            </a:extLst>
          </p:cNvPr>
          <p:cNvSpPr txBox="1"/>
          <p:nvPr/>
        </p:nvSpPr>
        <p:spPr>
          <a:xfrm>
            <a:off x="6849035" y="5276619"/>
            <a:ext cx="285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V46.170.967</a:t>
            </a:r>
            <a:endParaRPr lang="ru-RU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Рисунок 461"/>
          <p:cNvPicPr/>
          <p:nvPr/>
        </p:nvPicPr>
        <p:blipFill>
          <a:blip r:embed="rId2"/>
          <a:stretch/>
        </p:blipFill>
        <p:spPr>
          <a:xfrm>
            <a:off x="7049160" y="0"/>
            <a:ext cx="5142960" cy="6857640"/>
          </a:xfrm>
          <a:prstGeom prst="rect">
            <a:avLst/>
          </a:prstGeom>
          <a:ln>
            <a:noFill/>
          </a:ln>
        </p:spPr>
      </p:pic>
      <p:sp>
        <p:nvSpPr>
          <p:cNvPr id="463" name="CustomShape 1"/>
          <p:cNvSpPr/>
          <p:nvPr/>
        </p:nvSpPr>
        <p:spPr>
          <a:xfrm>
            <a:off x="792000" y="0"/>
            <a:ext cx="6257160" cy="68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3200" b="1" strike="noStrike" spc="-1" dirty="0">
                <a:solidFill>
                  <a:srgbClr val="81D41A"/>
                </a:solidFill>
                <a:latin typeface="Trebuchet MS"/>
                <a:ea typeface="Tahoma"/>
              </a:rPr>
              <a:t>РЕЗУЛЬТАТЫ СБОРКИ И ИСПЫТАНИЙ</a:t>
            </a: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3200" b="1" spc="-1" dirty="0">
              <a:solidFill>
                <a:srgbClr val="81D41A"/>
              </a:solidFill>
              <a:latin typeface="Trebuchet MS"/>
              <a:ea typeface="Tahoma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1" strike="noStrike" spc="-1" dirty="0">
                <a:solidFill>
                  <a:srgbClr val="81D41A"/>
                </a:solidFill>
                <a:latin typeface="Trebuchet MS"/>
                <a:ea typeface="Tahoma"/>
              </a:rPr>
              <a:t>Подтверждена:</a:t>
            </a:r>
            <a:endParaRPr lang="ru-RU" sz="2400" b="0" strike="noStrike" spc="-1" dirty="0">
              <a:latin typeface="Arial"/>
            </a:endParaRPr>
          </a:p>
          <a:p>
            <a:pPr marL="342900" indent="-342900"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r>
              <a:rPr lang="ru-RU" sz="2400" b="1" spc="-1" dirty="0">
                <a:solidFill>
                  <a:srgbClr val="000000"/>
                </a:solidFill>
                <a:latin typeface="Trebuchet MS"/>
                <a:ea typeface="Tahoma"/>
              </a:rPr>
              <a:t>Оптимальные габариты шасси</a:t>
            </a:r>
          </a:p>
          <a:p>
            <a:pPr marL="342900" indent="-342900"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endParaRPr lang="ru-RU" sz="2400" b="1" spc="-1" dirty="0">
              <a:solidFill>
                <a:srgbClr val="000000"/>
              </a:solidFill>
              <a:latin typeface="Trebuchet MS"/>
              <a:ea typeface="Tahoma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ru-RU" sz="2400" b="1" spc="-1" dirty="0">
                <a:solidFill>
                  <a:srgbClr val="81D41A"/>
                </a:solidFill>
                <a:latin typeface="Trebuchet MS"/>
                <a:ea typeface="Tahoma"/>
              </a:rPr>
              <a:t>Выявлена необходимость: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ru-RU" sz="2400" spc="-1" dirty="0">
              <a:solidFill>
                <a:srgbClr val="000000"/>
              </a:solidFill>
              <a:latin typeface="Arial"/>
              <a:ea typeface="Tahoma"/>
            </a:endParaRPr>
          </a:p>
          <a:p>
            <a:pPr marL="342900" indent="-342900"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r>
              <a:rPr lang="ru-RU" sz="2400" b="0" strike="noStrike" spc="-1" dirty="0">
                <a:latin typeface="Arial"/>
              </a:rPr>
              <a:t>Большей грузоподъёмности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0" y="0"/>
            <a:ext cx="5007006" cy="205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Структурная схема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207122" y="860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/>
            <a:r>
              <a:rPr lang="ru-RU" sz="1800" b="0" strike="noStrike" spc="-1">
                <a:latin typeface="Arial"/>
              </a:rPr>
              <a:t>первой стойки</a:t>
            </a:r>
          </a:p>
        </p:txBody>
      </p:sp>
      <p:sp>
        <p:nvSpPr>
          <p:cNvPr id="466" name="CustomShape 3"/>
          <p:cNvSpPr/>
          <p:nvPr/>
        </p:nvSpPr>
        <p:spPr>
          <a:xfrm>
            <a:off x="207122" y="1868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второй стойки</a:t>
            </a:r>
          </a:p>
        </p:txBody>
      </p:sp>
      <p:sp>
        <p:nvSpPr>
          <p:cNvPr id="467" name="CustomShape 4"/>
          <p:cNvSpPr/>
          <p:nvPr/>
        </p:nvSpPr>
        <p:spPr>
          <a:xfrm>
            <a:off x="207122" y="2876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третьей стойки</a:t>
            </a:r>
          </a:p>
        </p:txBody>
      </p:sp>
      <p:sp>
        <p:nvSpPr>
          <p:cNvPr id="468" name="CustomShape 5"/>
          <p:cNvSpPr/>
          <p:nvPr/>
        </p:nvSpPr>
        <p:spPr>
          <a:xfrm>
            <a:off x="207122" y="3884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четвёртой стойки</a:t>
            </a:r>
          </a:p>
        </p:txBody>
      </p:sp>
      <p:sp>
        <p:nvSpPr>
          <p:cNvPr id="469" name="CustomShape 6"/>
          <p:cNvSpPr/>
          <p:nvPr/>
        </p:nvSpPr>
        <p:spPr>
          <a:xfrm>
            <a:off x="2583122" y="860994"/>
            <a:ext cx="1224000" cy="1872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L298P</a:t>
            </a:r>
          </a:p>
        </p:txBody>
      </p:sp>
      <p:sp>
        <p:nvSpPr>
          <p:cNvPr id="470" name="CustomShape 7"/>
          <p:cNvSpPr/>
          <p:nvPr/>
        </p:nvSpPr>
        <p:spPr>
          <a:xfrm>
            <a:off x="2583122" y="2876994"/>
            <a:ext cx="1224000" cy="1872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L298P</a:t>
            </a:r>
          </a:p>
        </p:txBody>
      </p:sp>
      <p:sp>
        <p:nvSpPr>
          <p:cNvPr id="471" name="CustomShape 8"/>
          <p:cNvSpPr/>
          <p:nvPr/>
        </p:nvSpPr>
        <p:spPr>
          <a:xfrm>
            <a:off x="4311122" y="1796994"/>
            <a:ext cx="3569758" cy="1727999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ESP32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472" name="CustomShape 9"/>
          <p:cNvSpPr/>
          <p:nvPr/>
        </p:nvSpPr>
        <p:spPr>
          <a:xfrm>
            <a:off x="6584062" y="5493006"/>
            <a:ext cx="1440000" cy="122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 dirty="0">
                <a:latin typeface="Arial"/>
              </a:rPr>
              <a:t>Драйвера</a:t>
            </a:r>
          </a:p>
          <a:p>
            <a:pPr algn="ctr"/>
            <a:r>
              <a:rPr lang="ru-RU" sz="1800" b="0" strike="noStrike" spc="-1" dirty="0">
                <a:latin typeface="Arial"/>
              </a:rPr>
              <a:t>TETRIX</a:t>
            </a:r>
          </a:p>
        </p:txBody>
      </p:sp>
      <p:sp>
        <p:nvSpPr>
          <p:cNvPr id="473" name="CustomShape 10"/>
          <p:cNvSpPr/>
          <p:nvPr/>
        </p:nvSpPr>
        <p:spPr>
          <a:xfrm>
            <a:off x="1791122" y="5493006"/>
            <a:ext cx="2520000" cy="122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8 кнопок концевиков</a:t>
            </a:r>
          </a:p>
        </p:txBody>
      </p:sp>
      <p:sp>
        <p:nvSpPr>
          <p:cNvPr id="475" name="Line 12"/>
          <p:cNvSpPr/>
          <p:nvPr/>
        </p:nvSpPr>
        <p:spPr>
          <a:xfrm flipH="1">
            <a:off x="2151122" y="4316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6" name="Line 13"/>
          <p:cNvSpPr/>
          <p:nvPr/>
        </p:nvSpPr>
        <p:spPr>
          <a:xfrm flipH="1">
            <a:off x="2151122" y="3308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7" name="Line 14"/>
          <p:cNvSpPr/>
          <p:nvPr/>
        </p:nvSpPr>
        <p:spPr>
          <a:xfrm flipH="1">
            <a:off x="2151122" y="2372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8" name="Line 15"/>
          <p:cNvSpPr/>
          <p:nvPr/>
        </p:nvSpPr>
        <p:spPr>
          <a:xfrm flipH="1">
            <a:off x="2151122" y="1364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9" name="Line 16"/>
          <p:cNvSpPr/>
          <p:nvPr/>
        </p:nvSpPr>
        <p:spPr>
          <a:xfrm flipH="1">
            <a:off x="3807122" y="2084994"/>
            <a:ext cx="504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80" name="Line 17"/>
          <p:cNvSpPr/>
          <p:nvPr/>
        </p:nvSpPr>
        <p:spPr>
          <a:xfrm flipH="1">
            <a:off x="3807122" y="3380994"/>
            <a:ext cx="504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cxnSp>
        <p:nvCxnSpPr>
          <p:cNvPr id="483" name="Line 2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</p:cxnSp>
      <p:sp>
        <p:nvSpPr>
          <p:cNvPr id="485" name="TextShape 22"/>
          <p:cNvSpPr txBox="1"/>
          <p:nvPr/>
        </p:nvSpPr>
        <p:spPr>
          <a:xfrm>
            <a:off x="6727243" y="3545323"/>
            <a:ext cx="1153637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SDA SCL</a:t>
            </a:r>
            <a:endParaRPr lang="ru-RU" sz="1800" b="0" strike="noStrike" spc="-1" dirty="0">
              <a:latin typeface="Arial"/>
            </a:endParaRPr>
          </a:p>
        </p:txBody>
      </p:sp>
      <p:cxnSp>
        <p:nvCxnSpPr>
          <p:cNvPr id="486" name="Line 2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</p:cxnSp>
      <p:sp>
        <p:nvSpPr>
          <p:cNvPr id="487" name="CustomShape 24"/>
          <p:cNvSpPr/>
          <p:nvPr/>
        </p:nvSpPr>
        <p:spPr>
          <a:xfrm>
            <a:off x="9540488" y="5493006"/>
            <a:ext cx="1440000" cy="122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 dirty="0">
                <a:latin typeface="Arial"/>
              </a:rPr>
              <a:t>Моторы</a:t>
            </a:r>
          </a:p>
          <a:p>
            <a:pPr algn="ctr"/>
            <a:r>
              <a:rPr lang="ru-RU" spc="-1" dirty="0">
                <a:latin typeface="Arial"/>
              </a:rPr>
              <a:t>Шасси</a:t>
            </a:r>
            <a:endParaRPr lang="ru-RU" sz="1800" b="0" strike="noStrike" spc="-1" dirty="0">
              <a:latin typeface="Arial"/>
            </a:endParaRPr>
          </a:p>
        </p:txBody>
      </p:sp>
      <p:cxnSp>
        <p:nvCxnSpPr>
          <p:cNvPr id="488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</p:cxnSp>
      <p:cxnSp>
        <p:nvCxnSpPr>
          <p:cNvPr id="3" name="Соединитель: уступ 2">
            <a:extLst>
              <a:ext uri="{FF2B5EF4-FFF2-40B4-BE49-F238E27FC236}">
                <a16:creationId xmlns:a16="http://schemas.microsoft.com/office/drawing/2014/main" id="{035F5CEC-F165-4470-923B-001E1BC6391D}"/>
              </a:ext>
            </a:extLst>
          </p:cNvPr>
          <p:cNvCxnSpPr>
            <a:cxnSpLocks/>
            <a:stCxn id="473" idx="0"/>
            <a:endCxn id="471" idx="2"/>
          </p:cNvCxnSpPr>
          <p:nvPr/>
        </p:nvCxnSpPr>
        <p:spPr>
          <a:xfrm rot="5400000" flipH="1" flipV="1">
            <a:off x="3589555" y="2986561"/>
            <a:ext cx="1968013" cy="3044879"/>
          </a:xfrm>
          <a:prstGeom prst="bentConnector3">
            <a:avLst>
              <a:gd name="adj1" fmla="val 244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BB7E6AA-325F-41DC-B0FF-7D1C20E6579B}"/>
              </a:ext>
            </a:extLst>
          </p:cNvPr>
          <p:cNvCxnSpPr>
            <a:stCxn id="487" idx="1"/>
            <a:endCxn id="472" idx="3"/>
          </p:cNvCxnSpPr>
          <p:nvPr/>
        </p:nvCxnSpPr>
        <p:spPr>
          <a:xfrm flipH="1">
            <a:off x="8024062" y="6105006"/>
            <a:ext cx="1516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1DE6EEB-90BB-4C9A-B800-2BF0EC372570}"/>
              </a:ext>
            </a:extLst>
          </p:cNvPr>
          <p:cNvCxnSpPr>
            <a:cxnSpLocks/>
            <a:stCxn id="472" idx="0"/>
            <a:endCxn id="485" idx="2"/>
          </p:cNvCxnSpPr>
          <p:nvPr/>
        </p:nvCxnSpPr>
        <p:spPr>
          <a:xfrm flipV="1">
            <a:off x="7304062" y="3891643"/>
            <a:ext cx="0" cy="160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Shape 21">
            <a:extLst>
              <a:ext uri="{FF2B5EF4-FFF2-40B4-BE49-F238E27FC236}">
                <a16:creationId xmlns:a16="http://schemas.microsoft.com/office/drawing/2014/main" id="{88194DF3-7635-42CE-6FE8-934D31D1F9FC}"/>
              </a:ext>
            </a:extLst>
          </p:cNvPr>
          <p:cNvSpPr txBox="1"/>
          <p:nvPr/>
        </p:nvSpPr>
        <p:spPr>
          <a:xfrm>
            <a:off x="7356001" y="4667525"/>
            <a:ext cx="668061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pc="-1" dirty="0">
                <a:latin typeface="Arial"/>
              </a:rPr>
              <a:t>I2C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DC6AB9-3911-4A0B-B60B-A675F3BE0AC2}"/>
              </a:ext>
            </a:extLst>
          </p:cNvPr>
          <p:cNvSpPr/>
          <p:nvPr/>
        </p:nvSpPr>
        <p:spPr>
          <a:xfrm>
            <a:off x="8936878" y="1796993"/>
            <a:ext cx="3048000" cy="1727999"/>
          </a:xfrm>
          <a:prstGeom prst="rect">
            <a:avLst/>
          </a:prstGeom>
          <a:solidFill>
            <a:srgbClr val="729FCF"/>
          </a:solidFill>
          <a:ln>
            <a:solidFill>
              <a:srgbClr val="729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LINUX/ROS</a:t>
            </a:r>
            <a:endParaRPr lang="ru-RU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184E053-6880-4DBD-801E-C513304EBB5A}"/>
              </a:ext>
            </a:extLst>
          </p:cNvPr>
          <p:cNvCxnSpPr>
            <a:cxnSpLocks/>
          </p:cNvCxnSpPr>
          <p:nvPr/>
        </p:nvCxnSpPr>
        <p:spPr>
          <a:xfrm flipH="1">
            <a:off x="7880880" y="2657735"/>
            <a:ext cx="1055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3FE9579-07CE-46BB-98DF-DB54295699EA}"/>
              </a:ext>
            </a:extLst>
          </p:cNvPr>
          <p:cNvSpPr txBox="1"/>
          <p:nvPr/>
        </p:nvSpPr>
        <p:spPr>
          <a:xfrm>
            <a:off x="7880178" y="22901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rosserial</a:t>
            </a:r>
            <a:endParaRPr lang="ru-RU" dirty="0"/>
          </a:p>
        </p:txBody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E504FF97-65BA-46A2-8820-5489665B7B89}"/>
              </a:ext>
            </a:extLst>
          </p:cNvPr>
          <p:cNvSpPr/>
          <p:nvPr/>
        </p:nvSpPr>
        <p:spPr>
          <a:xfrm>
            <a:off x="9700522" y="468440"/>
            <a:ext cx="1520712" cy="682405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 dirty="0">
                <a:latin typeface="Arial"/>
              </a:rPr>
              <a:t>Видеокамера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54730DD-2C08-40BD-8E21-E5A9837AE518}"/>
              </a:ext>
            </a:extLst>
          </p:cNvPr>
          <p:cNvCxnSpPr>
            <a:stCxn id="38" idx="2"/>
            <a:endCxn id="9" idx="0"/>
          </p:cNvCxnSpPr>
          <p:nvPr/>
        </p:nvCxnSpPr>
        <p:spPr>
          <a:xfrm>
            <a:off x="10460878" y="1150845"/>
            <a:ext cx="0" cy="646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9705FAB1-9B7C-4DD7-8084-CE59DC9C3A35}"/>
              </a:ext>
            </a:extLst>
          </p:cNvPr>
          <p:cNvSpPr/>
          <p:nvPr/>
        </p:nvSpPr>
        <p:spPr>
          <a:xfrm>
            <a:off x="9318701" y="3908071"/>
            <a:ext cx="2284354" cy="1201858"/>
          </a:xfrm>
          <a:prstGeom prst="rect">
            <a:avLst/>
          </a:prstGeom>
          <a:solidFill>
            <a:srgbClr val="729FCF"/>
          </a:solidFill>
          <a:ln>
            <a:solidFill>
              <a:srgbClr val="729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Смартфон андроид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9DC3097-1282-4C00-9E18-AF43BF4E2DD7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7880178" y="3296072"/>
            <a:ext cx="1438523" cy="121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8C1C2C1-22CA-4586-A0BD-8AF70CAB296F}"/>
              </a:ext>
            </a:extLst>
          </p:cNvPr>
          <p:cNvSpPr txBox="1"/>
          <p:nvPr/>
        </p:nvSpPr>
        <p:spPr>
          <a:xfrm rot="2368178">
            <a:off x="8057507" y="346987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Bluetooth</a:t>
            </a:r>
          </a:p>
        </p:txBody>
      </p:sp>
      <p:sp>
        <p:nvSpPr>
          <p:cNvPr id="35" name="CustomShape 7">
            <a:extLst>
              <a:ext uri="{FF2B5EF4-FFF2-40B4-BE49-F238E27FC236}">
                <a16:creationId xmlns:a16="http://schemas.microsoft.com/office/drawing/2014/main" id="{DAB67C0D-6925-49B0-BC67-9BA5CE8C1C6B}"/>
              </a:ext>
            </a:extLst>
          </p:cNvPr>
          <p:cNvSpPr/>
          <p:nvPr/>
        </p:nvSpPr>
        <p:spPr>
          <a:xfrm>
            <a:off x="8019776" y="460713"/>
            <a:ext cx="1520712" cy="682405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Lidar</a:t>
            </a:r>
            <a:endParaRPr lang="ru-RU" sz="1800" b="0" strike="noStrike" spc="-1" dirty="0">
              <a:latin typeface="Arial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6C86149-9602-4D2C-BABA-5EC8AFD31467}"/>
              </a:ext>
            </a:extLst>
          </p:cNvPr>
          <p:cNvCxnSpPr>
            <a:cxnSpLocks/>
          </p:cNvCxnSpPr>
          <p:nvPr/>
        </p:nvCxnSpPr>
        <p:spPr>
          <a:xfrm>
            <a:off x="8780132" y="1143118"/>
            <a:ext cx="760356" cy="65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288000" y="214200"/>
            <a:ext cx="5299560" cy="1777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chemeClr val="accent1"/>
                </a:solidFill>
                <a:latin typeface="Trebuchet MS"/>
              </a:rPr>
              <a:t>ОБЩАЯ</a:t>
            </a: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 ПОСТАНОВКА ЗАДАЧИ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2811240" y="3015720"/>
            <a:ext cx="4966560" cy="3458880"/>
          </a:xfrm>
          <a:custGeom>
            <a:avLst/>
            <a:gdLst/>
            <a:ahLst/>
            <a:cxnLst/>
            <a:rect l="l" t="t" r="r" b="b"/>
            <a:pathLst>
              <a:path w="4970834" h="3463047">
                <a:moveTo>
                  <a:pt x="0" y="3463047"/>
                </a:moveTo>
                <a:cubicBezTo>
                  <a:pt x="251298" y="3267683"/>
                  <a:pt x="502596" y="3072320"/>
                  <a:pt x="856034" y="2986392"/>
                </a:cubicBezTo>
                <a:cubicBezTo>
                  <a:pt x="1209472" y="2900464"/>
                  <a:pt x="1750978" y="3103123"/>
                  <a:pt x="2120629" y="2947481"/>
                </a:cubicBezTo>
                <a:cubicBezTo>
                  <a:pt x="2490280" y="2791839"/>
                  <a:pt x="2885872" y="2393005"/>
                  <a:pt x="3073940" y="2052537"/>
                </a:cubicBezTo>
                <a:cubicBezTo>
                  <a:pt x="3262008" y="1712069"/>
                  <a:pt x="3033408" y="1209473"/>
                  <a:pt x="3249038" y="904673"/>
                </a:cubicBezTo>
                <a:cubicBezTo>
                  <a:pt x="3464668" y="599873"/>
                  <a:pt x="4080753" y="374516"/>
                  <a:pt x="4367719" y="223737"/>
                </a:cubicBezTo>
                <a:cubicBezTo>
                  <a:pt x="4654685" y="72958"/>
                  <a:pt x="4812759" y="36479"/>
                  <a:pt x="4970834" y="0"/>
                </a:cubicBezTo>
              </a:path>
            </a:pathLst>
          </a:custGeom>
          <a:noFill/>
          <a:ln w="76320" cap="rnd">
            <a:solidFill>
              <a:srgbClr val="0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1" name="Рисунок 1"/>
          <p:cNvPicPr/>
          <p:nvPr/>
        </p:nvPicPr>
        <p:blipFill>
          <a:blip r:embed="rId3"/>
          <a:stretch/>
        </p:blipFill>
        <p:spPr>
          <a:xfrm>
            <a:off x="-118574" y="3429000"/>
            <a:ext cx="3458880" cy="3458880"/>
          </a:xfrm>
          <a:prstGeom prst="rect">
            <a:avLst/>
          </a:prstGeom>
          <a:ln>
            <a:noFill/>
          </a:ln>
        </p:spPr>
      </p:pic>
      <p:pic>
        <p:nvPicPr>
          <p:cNvPr id="492" name="Picture 2"/>
          <p:cNvPicPr/>
          <p:nvPr/>
        </p:nvPicPr>
        <p:blipFill>
          <a:blip r:embed="rId4"/>
          <a:stretch/>
        </p:blipFill>
        <p:spPr>
          <a:xfrm>
            <a:off x="2263998" y="1373040"/>
            <a:ext cx="4179600" cy="2674800"/>
          </a:xfrm>
          <a:prstGeom prst="rect">
            <a:avLst/>
          </a:prstGeom>
          <a:ln>
            <a:noFill/>
          </a:ln>
        </p:spPr>
      </p:pic>
      <p:pic>
        <p:nvPicPr>
          <p:cNvPr id="493" name="Picture 2"/>
          <p:cNvPicPr/>
          <p:nvPr/>
        </p:nvPicPr>
        <p:blipFill>
          <a:blip r:embed="rId5"/>
          <a:stretch/>
        </p:blipFill>
        <p:spPr>
          <a:xfrm>
            <a:off x="5762520" y="3694320"/>
            <a:ext cx="4179600" cy="2674800"/>
          </a:xfrm>
          <a:prstGeom prst="rect">
            <a:avLst/>
          </a:prstGeom>
          <a:ln>
            <a:noFill/>
          </a:ln>
        </p:spPr>
      </p:pic>
      <p:sp>
        <p:nvSpPr>
          <p:cNvPr id="494" name="Line 3"/>
          <p:cNvSpPr/>
          <p:nvPr/>
        </p:nvSpPr>
        <p:spPr>
          <a:xfrm flipH="1">
            <a:off x="2811240" y="5688000"/>
            <a:ext cx="140760" cy="78660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Line 4"/>
          <p:cNvSpPr/>
          <p:nvPr/>
        </p:nvSpPr>
        <p:spPr>
          <a:xfrm>
            <a:off x="2811240" y="6474600"/>
            <a:ext cx="78876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566751-B972-48F7-A160-70B5E95712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t="16634" r="11963" b="5956"/>
          <a:stretch/>
        </p:blipFill>
        <p:spPr>
          <a:xfrm>
            <a:off x="7093694" y="332075"/>
            <a:ext cx="4228729" cy="2897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698" y="1357745"/>
            <a:ext cx="4295029" cy="931745"/>
          </a:xfrm>
        </p:spPr>
        <p:txBody>
          <a:bodyPr/>
          <a:lstStyle/>
          <a:p>
            <a:r>
              <a:rPr lang="ru-RU" sz="3200" dirty="0"/>
              <a:t>Вариант расстановки лекционный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19334" y="1357745"/>
            <a:ext cx="4295029" cy="9317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вариант расстановки «круг»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5" name="Стрелка вправо 4"/>
          <p:cNvSpPr/>
          <p:nvPr/>
        </p:nvSpPr>
        <p:spPr>
          <a:xfrm>
            <a:off x="4946073" y="3394364"/>
            <a:ext cx="145472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07698" y="0"/>
            <a:ext cx="5888302" cy="9317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accent1"/>
                </a:solidFill>
                <a:latin typeface="Trebuchet MS" panose="020B0603020202020204" pitchFamily="34" charset="0"/>
              </a:rPr>
              <a:t>Пример смены расстановки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5069170-DFC6-402A-952B-2F2B151E39C2}"/>
              </a:ext>
            </a:extLst>
          </p:cNvPr>
          <p:cNvGrpSpPr/>
          <p:nvPr/>
        </p:nvGrpSpPr>
        <p:grpSpPr>
          <a:xfrm>
            <a:off x="374073" y="2698145"/>
            <a:ext cx="3656591" cy="3343415"/>
            <a:chOff x="526915" y="2896803"/>
            <a:chExt cx="3656591" cy="3343415"/>
          </a:xfrm>
        </p:grpSpPr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B9AEC159-E956-41A3-972F-499BF91C1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26916" y="2896804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icture background">
              <a:extLst>
                <a:ext uri="{FF2B5EF4-FFF2-40B4-BE49-F238E27FC236}">
                  <a16:creationId xmlns:a16="http://schemas.microsoft.com/office/drawing/2014/main" id="{9956E3E1-F200-4B20-BB0D-F7F6664F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699457" y="2896803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icture background">
              <a:extLst>
                <a:ext uri="{FF2B5EF4-FFF2-40B4-BE49-F238E27FC236}">
                  <a16:creationId xmlns:a16="http://schemas.microsoft.com/office/drawing/2014/main" id="{BB5A9AC9-C9BC-4AAD-962E-4CABDDAAA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71997" y="2896803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icture background">
              <a:extLst>
                <a:ext uri="{FF2B5EF4-FFF2-40B4-BE49-F238E27FC236}">
                  <a16:creationId xmlns:a16="http://schemas.microsoft.com/office/drawing/2014/main" id="{1F0E603A-023A-4A67-BD63-1D7899DF8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26916" y="3911388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icture background">
              <a:extLst>
                <a:ext uri="{FF2B5EF4-FFF2-40B4-BE49-F238E27FC236}">
                  <a16:creationId xmlns:a16="http://schemas.microsoft.com/office/drawing/2014/main" id="{27477A21-4E8F-4B26-99AE-DCD6F3640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699457" y="391138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Picture background">
              <a:extLst>
                <a:ext uri="{FF2B5EF4-FFF2-40B4-BE49-F238E27FC236}">
                  <a16:creationId xmlns:a16="http://schemas.microsoft.com/office/drawing/2014/main" id="{D25F5EB4-E9DE-4778-8E88-963513E70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71997" y="391138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Picture background">
              <a:extLst>
                <a:ext uri="{FF2B5EF4-FFF2-40B4-BE49-F238E27FC236}">
                  <a16:creationId xmlns:a16="http://schemas.microsoft.com/office/drawing/2014/main" id="{BFA9FE32-C370-4A4B-AA1D-F1FAC0B89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26915" y="4925971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icture background">
              <a:extLst>
                <a:ext uri="{FF2B5EF4-FFF2-40B4-BE49-F238E27FC236}">
                  <a16:creationId xmlns:a16="http://schemas.microsoft.com/office/drawing/2014/main" id="{494820FB-10FB-494E-A1FA-7902B1D73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699456" y="4925970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icture background">
              <a:extLst>
                <a:ext uri="{FF2B5EF4-FFF2-40B4-BE49-F238E27FC236}">
                  <a16:creationId xmlns:a16="http://schemas.microsoft.com/office/drawing/2014/main" id="{742D637A-5EF9-4532-8331-4AC8B70BA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71996" y="4925970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01D0F0D-8CD0-43A9-B1A5-BBC8E4831A28}"/>
              </a:ext>
            </a:extLst>
          </p:cNvPr>
          <p:cNvGrpSpPr/>
          <p:nvPr/>
        </p:nvGrpSpPr>
        <p:grpSpPr>
          <a:xfrm>
            <a:off x="6601333" y="2350313"/>
            <a:ext cx="4229993" cy="3965740"/>
            <a:chOff x="6659085" y="1880599"/>
            <a:chExt cx="4229993" cy="3965740"/>
          </a:xfrm>
        </p:grpSpPr>
        <p:pic>
          <p:nvPicPr>
            <p:cNvPr id="16" name="Picture 2" descr="Picture background">
              <a:extLst>
                <a:ext uri="{FF2B5EF4-FFF2-40B4-BE49-F238E27FC236}">
                  <a16:creationId xmlns:a16="http://schemas.microsoft.com/office/drawing/2014/main" id="{6BAE4D3A-898D-4559-8677-A0C608EC4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576200" y="329464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Picture background">
              <a:extLst>
                <a:ext uri="{FF2B5EF4-FFF2-40B4-BE49-F238E27FC236}">
                  <a16:creationId xmlns:a16="http://schemas.microsoft.com/office/drawing/2014/main" id="{3BCC6EFD-BFE8-41B7-9045-38C8B8FFA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8310" y="1880599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Picture background">
              <a:extLst>
                <a:ext uri="{FF2B5EF4-FFF2-40B4-BE49-F238E27FC236}">
                  <a16:creationId xmlns:a16="http://schemas.microsoft.com/office/drawing/2014/main" id="{FE0C552D-3BE2-46AB-B70D-20BF93F92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660454" y="329400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Picture background">
              <a:extLst>
                <a:ext uri="{FF2B5EF4-FFF2-40B4-BE49-F238E27FC236}">
                  <a16:creationId xmlns:a16="http://schemas.microsoft.com/office/drawing/2014/main" id="{41EDB107-2D2C-4AE2-8AAC-1517CF62F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118310" y="4532092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Picture background">
              <a:extLst>
                <a:ext uri="{FF2B5EF4-FFF2-40B4-BE49-F238E27FC236}">
                  <a16:creationId xmlns:a16="http://schemas.microsoft.com/office/drawing/2014/main" id="{758492EB-51BE-49CF-9636-60A1D656C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334079" y="2121968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icture background">
              <a:extLst>
                <a:ext uri="{FF2B5EF4-FFF2-40B4-BE49-F238E27FC236}">
                  <a16:creationId xmlns:a16="http://schemas.microsoft.com/office/drawing/2014/main" id="{B51F304E-6517-4B5A-94F4-4C7FEA58A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9304978" y="4369852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Picture background">
              <a:extLst>
                <a:ext uri="{FF2B5EF4-FFF2-40B4-BE49-F238E27FC236}">
                  <a16:creationId xmlns:a16="http://schemas.microsoft.com/office/drawing/2014/main" id="{7E742CEF-760D-4974-B01B-B0154A1F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7012444" y="4369851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Picture background">
              <a:extLst>
                <a:ext uri="{FF2B5EF4-FFF2-40B4-BE49-F238E27FC236}">
                  <a16:creationId xmlns:a16="http://schemas.microsoft.com/office/drawing/2014/main" id="{AF875874-3099-420F-AC98-523A66823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6882428" y="2120063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316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030" y="-1"/>
            <a:ext cx="10972440" cy="914401"/>
          </a:xfrm>
        </p:spPr>
        <p:txBody>
          <a:bodyPr/>
          <a:lstStyle/>
          <a:p>
            <a:r>
              <a:rPr lang="ru-RU" dirty="0">
                <a:latin typeface="Trebuchet MS" panose="020B0603020202020204" pitchFamily="34" charset="0"/>
              </a:rPr>
              <a:t>Алгоритм работы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E25CCC3-9942-499D-8C27-699B3C9CE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929879"/>
              </p:ext>
            </p:extLst>
          </p:nvPr>
        </p:nvGraphicFramePr>
        <p:xfrm>
          <a:off x="-130655" y="590550"/>
          <a:ext cx="13065605" cy="626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8370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 в САПР Компас 3</a:t>
            </a:r>
            <a:r>
              <a:rPr lang="en-US" dirty="0"/>
              <a:t>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62E2A8-2E5A-4AA6-8D71-A294903A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94" y="1130269"/>
            <a:ext cx="7656212" cy="545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6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B7E6F-A04A-4718-942A-8F3E622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Печатная плата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8C9239-F404-4044-8341-E6C2F94A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" y="1101486"/>
            <a:ext cx="4731374" cy="54737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F6248-9887-41D2-9FFF-0251E5B8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r="11185"/>
          <a:stretch/>
        </p:blipFill>
        <p:spPr>
          <a:xfrm rot="5400000">
            <a:off x="8381905" y="2481164"/>
            <a:ext cx="4562475" cy="271443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C6D209-362C-48C0-9EF2-418B2E531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t="24445" r="3695" b="7777"/>
          <a:stretch/>
        </p:blipFill>
        <p:spPr>
          <a:xfrm>
            <a:off x="4901980" y="1743543"/>
            <a:ext cx="4264651" cy="41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0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41AAF-EC42-4E5A-AD9E-7BEADC1D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зрение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AF53FD-FD4E-4BA5-BCDE-53EAA3587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45" b="91371" l="9596" r="96970">
                        <a14:foregroundMark x1="88384" y1="27411" x2="88889" y2="20812"/>
                        <a14:foregroundMark x1="94444" y1="33503" x2="92424" y2="17259"/>
                        <a14:foregroundMark x1="45455" y1="91371" x2="40909" y2="90863"/>
                        <a14:foregroundMark x1="96970" y1="30964" x2="96465" y2="29442"/>
                        <a14:foregroundMark x1="86869" y1="12183" x2="84343" y2="116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0985" y="3619381"/>
            <a:ext cx="3336551" cy="3319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480" y="2522639"/>
            <a:ext cx="66224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OpenCV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3200" dirty="0"/>
              <a:t>Распознавание кода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3200" dirty="0"/>
              <a:t>Позиционирование относительно объекта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C908A9A-3514-49BE-BE2D-51A8608F9E6B}"/>
              </a:ext>
            </a:extLst>
          </p:cNvPr>
          <p:cNvCxnSpPr>
            <a:cxnSpLocks/>
            <a:stCxn id="5" idx="0"/>
            <a:endCxn id="1026" idx="2"/>
          </p:cNvCxnSpPr>
          <p:nvPr/>
        </p:nvCxnSpPr>
        <p:spPr>
          <a:xfrm flipV="1">
            <a:off x="9109261" y="2882329"/>
            <a:ext cx="0" cy="11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77809CB-0A43-4DE0-BB51-5BAF5782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96" y="273600"/>
            <a:ext cx="2608729" cy="260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20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0" y="188640"/>
            <a:ext cx="10308960" cy="147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>
                <a:solidFill>
                  <a:srgbClr val="90C226"/>
                </a:solidFill>
                <a:latin typeface="Trebuchet MS"/>
              </a:rPr>
              <a:t>Выполненные задачи на данном этапе</a:t>
            </a:r>
            <a:endParaRPr lang="ru-RU" sz="40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263520" y="1875600"/>
            <a:ext cx="11517120" cy="525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rgbClr val="404040"/>
                </a:solidFill>
                <a:latin typeface="Trebuchet MS"/>
              </a:rPr>
              <a:t>Сделано шасси и подъёмный механизм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spc="-1" dirty="0">
                <a:solidFill>
                  <a:srgbClr val="404040"/>
                </a:solidFill>
                <a:latin typeface="Trebuchet MS"/>
              </a:rPr>
              <a:t>Реализовано управление роботом через </a:t>
            </a:r>
            <a:r>
              <a:rPr lang="en-US" sz="2800" spc="-1" dirty="0">
                <a:solidFill>
                  <a:srgbClr val="404040"/>
                </a:solidFill>
                <a:latin typeface="Trebuchet MS"/>
              </a:rPr>
              <a:t>ROS</a:t>
            </a:r>
            <a:endParaRPr lang="ru-RU" sz="2800" spc="-1" dirty="0">
              <a:solidFill>
                <a:srgbClr val="404040"/>
              </a:solidFill>
              <a:latin typeface="Trebuchet MS"/>
            </a:endParaRP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rgbClr val="404040"/>
                </a:solidFill>
                <a:latin typeface="Trebuchet MS"/>
              </a:rPr>
              <a:t>Напис</a:t>
            </a:r>
            <a:r>
              <a:rPr lang="ru-RU" sz="2800" spc="-1" dirty="0">
                <a:solidFill>
                  <a:srgbClr val="404040"/>
                </a:solidFill>
                <a:latin typeface="Trebuchet MS"/>
              </a:rPr>
              <a:t>ано мобильное приложение для смартфона и реализовано дистанционное управление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chemeClr val="tx2"/>
                </a:solidFill>
                <a:latin typeface="Trebuchet MS"/>
              </a:rPr>
              <a:t>Испытаны</a:t>
            </a:r>
            <a:r>
              <a:rPr lang="ru-RU" sz="2800" b="0" strike="noStrike" spc="-1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ru-RU" sz="2800" b="0" strike="noStrike" spc="-1" dirty="0">
                <a:solidFill>
                  <a:schemeClr val="tx2"/>
                </a:solidFill>
                <a:latin typeface="Trebuchet MS"/>
              </a:rPr>
              <a:t>функции движения на </a:t>
            </a:r>
            <a:r>
              <a:rPr lang="ru-RU" sz="2800" b="0" strike="noStrike" spc="-1" dirty="0" err="1">
                <a:solidFill>
                  <a:schemeClr val="tx2"/>
                </a:solidFill>
                <a:latin typeface="Trebuchet MS"/>
              </a:rPr>
              <a:t>омни</a:t>
            </a:r>
            <a:r>
              <a:rPr lang="ru-RU" sz="2800" b="0" strike="noStrike" spc="-1" dirty="0">
                <a:solidFill>
                  <a:schemeClr val="tx2"/>
                </a:solidFill>
                <a:latin typeface="Trebuchet MS"/>
              </a:rPr>
              <a:t>-колесах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404040"/>
                </a:solidFill>
                <a:latin typeface="Trebuchet MS"/>
              </a:rPr>
              <a:t>Испытана грузоподъёмность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  <a:tabLst>
                <a:tab pos="0" algn="l"/>
              </a:tabLst>
            </a:pPr>
            <a:r>
              <a:rPr lang="ru-RU" sz="2800" spc="-1" dirty="0">
                <a:solidFill>
                  <a:srgbClr val="404040"/>
                </a:solidFill>
                <a:latin typeface="Trebuchet MS"/>
              </a:rPr>
              <a:t>Начато работа с машинным зрением</a:t>
            </a:r>
            <a:endParaRPr lang="ru-RU" sz="2800" b="0" strike="noStrike" spc="-1" dirty="0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0" y="188640"/>
            <a:ext cx="10308960" cy="147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Технологии, использованные в проекте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263520" y="1875600"/>
            <a:ext cx="11517120" cy="525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Trebuchet MS"/>
              </a:rPr>
              <a:t>Linux/ROS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rebuchet MS"/>
              </a:rPr>
              <a:t>ESP32, </a:t>
            </a:r>
            <a:r>
              <a:rPr lang="en-US" sz="2800" spc="-1" dirty="0" err="1">
                <a:solidFill>
                  <a:srgbClr val="000000"/>
                </a:solidFill>
                <a:latin typeface="Trebuchet MS"/>
              </a:rPr>
              <a:t>freeRTOS</a:t>
            </a:r>
            <a:endParaRPr lang="en-US" sz="2800" spc="-1" dirty="0">
              <a:solidFill>
                <a:srgbClr val="000000"/>
              </a:solidFill>
              <a:latin typeface="Trebuchet MS"/>
            </a:endParaRP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rebuchet MS"/>
              </a:rPr>
              <a:t>OpenCV</a:t>
            </a:r>
            <a:endParaRPr lang="ru-RU" sz="2800" spc="-1" dirty="0">
              <a:solidFill>
                <a:srgbClr val="000000"/>
              </a:solidFill>
              <a:latin typeface="Trebuchet MS"/>
            </a:endParaRP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rebuchet MS"/>
              </a:rPr>
              <a:t>Lidar</a:t>
            </a:r>
            <a:endParaRPr lang="ru-RU" sz="2800" spc="-1" dirty="0">
              <a:solidFill>
                <a:srgbClr val="000000"/>
              </a:solidFill>
              <a:latin typeface="Trebuchet MS"/>
            </a:endParaRP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rgbClr val="000000"/>
                </a:solidFill>
                <a:latin typeface="Trebuchet MS"/>
              </a:rPr>
              <a:t>С</a:t>
            </a:r>
            <a:r>
              <a:rPr lang="en-US" sz="2800" b="0" strike="noStrike" spc="-1" dirty="0">
                <a:solidFill>
                  <a:srgbClr val="000000"/>
                </a:solidFill>
                <a:latin typeface="Trebuchet MS"/>
              </a:rPr>
              <a:t>, Python, Java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spc="-1" dirty="0" err="1">
                <a:solidFill>
                  <a:srgbClr val="000000"/>
                </a:solidFill>
                <a:latin typeface="Trebuchet MS"/>
              </a:rPr>
              <a:t>KiCAD</a:t>
            </a:r>
            <a:r>
              <a:rPr lang="en-US" sz="2800" spc="-1" dirty="0">
                <a:solidFill>
                  <a:srgbClr val="000000"/>
                </a:solidFill>
                <a:latin typeface="Trebuchet MS"/>
              </a:rPr>
              <a:t>, Kompas 3d</a:t>
            </a:r>
            <a:endParaRPr lang="ru-RU" sz="2800" b="0" strike="noStrike" spc="-1" dirty="0">
              <a:solidFill>
                <a:srgbClr val="00000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5037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821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0" y="188640"/>
            <a:ext cx="10308960" cy="147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Дальнейшее развитие </a:t>
            </a:r>
            <a:r>
              <a:rPr lang="ru-RU" sz="4000" spc="-1" dirty="0">
                <a:solidFill>
                  <a:srgbClr val="90C226"/>
                </a:solidFill>
                <a:latin typeface="Trebuchet MS"/>
              </a:rPr>
              <a:t>проекта -</a:t>
            </a:r>
            <a:endParaRPr lang="ru-RU" sz="4000" spc="-1" dirty="0">
              <a:solidFill>
                <a:srgbClr val="000000"/>
              </a:solidFill>
              <a:latin typeface="Trebuchet MS"/>
            </a:endParaRPr>
          </a:p>
          <a:p>
            <a:pPr>
              <a:tabLst>
                <a:tab pos="0" algn="l"/>
              </a:tabLst>
            </a:pPr>
            <a:r>
              <a:rPr lang="ru-RU" sz="4000" spc="-1" dirty="0">
                <a:solidFill>
                  <a:srgbClr val="90C226"/>
                </a:solidFill>
                <a:latin typeface="Trebuchet MS"/>
              </a:rPr>
              <a:t>реализация автономности</a:t>
            </a:r>
            <a:endParaRPr lang="ru-RU" sz="4000" b="0" strike="noStrike" spc="-1" dirty="0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513" y="2038021"/>
            <a:ext cx="9230332" cy="393954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dirty="0"/>
              <a:t>Доработка конструкции для перевозки разных объектов.</a:t>
            </a:r>
          </a:p>
          <a:p>
            <a:pPr marL="514350" indent="-514350">
              <a:buFont typeface="+mj-lt"/>
              <a:buAutoNum type="arabicPeriod"/>
            </a:pPr>
            <a:endParaRPr lang="ru-RU" sz="3000" dirty="0"/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Распознавание стульев, а не </a:t>
            </a:r>
            <a:r>
              <a:rPr lang="ru-RU" sz="3200" dirty="0" err="1"/>
              <a:t>аруко</a:t>
            </a:r>
            <a:r>
              <a:rPr lang="ru-RU" sz="3200" dirty="0"/>
              <a:t> меток. Возможно, использование нейросетей для обучения распознавания стульев.</a:t>
            </a:r>
          </a:p>
          <a:p>
            <a:pPr marL="514350" indent="-514350">
              <a:buFont typeface="+mj-lt"/>
              <a:buAutoNum type="arabicPeriod"/>
            </a:pPr>
            <a:endParaRPr lang="ru-RU" sz="3000" dirty="0"/>
          </a:p>
          <a:p>
            <a:pPr marL="514350" indent="-514350">
              <a:buFont typeface="+mj-lt"/>
              <a:buAutoNum type="arabicPeriod"/>
            </a:pPr>
            <a:endParaRPr lang="ru-RU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4CD71-E47E-4FDF-8546-5C54C4E40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80" y="0"/>
            <a:ext cx="10972440" cy="731712"/>
          </a:xfrm>
        </p:spPr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4" name="video_2025-02-18_00-29-06">
            <a:hlinkClick r:id="" action="ppaction://media"/>
            <a:extLst>
              <a:ext uri="{FF2B5EF4-FFF2-40B4-BE49-F238E27FC236}">
                <a16:creationId xmlns:a16="http://schemas.microsoft.com/office/drawing/2014/main" id="{A9635FB4-EEC2-4886-9BD4-DADD875C2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600" y="731711"/>
            <a:ext cx="10896900" cy="61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9CC72-856B-4D77-95D8-42C94ED6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2856600"/>
            <a:ext cx="10972440" cy="114480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42654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7B733-D2E3-4DAE-A170-ECD28482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92D050"/>
                </a:solidFill>
              </a:rPr>
              <a:t>Дальнейший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проект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дизайна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и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безопасности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окружающих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31DBAC-4139-4809-924D-A517537547FD}"/>
              </a:ext>
            </a:extLst>
          </p:cNvPr>
          <p:cNvPicPr>
            <a:picLocks/>
          </p:cNvPicPr>
          <p:nvPr/>
        </p:nvPicPr>
        <p:blipFill>
          <a:blip r:embed="rId2"/>
          <a:srcRect l="113" r="113"/>
          <a:stretch>
            <a:fillRect/>
          </a:stretch>
        </p:blipFill>
        <p:spPr>
          <a:xfrm>
            <a:off x="609480" y="1885225"/>
            <a:ext cx="4119761" cy="3087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24A69-4023-427E-BF3F-DAE941186A7F}"/>
              </a:ext>
            </a:extLst>
          </p:cNvPr>
          <p:cNvSpPr txBox="1"/>
          <p:nvPr/>
        </p:nvSpPr>
        <p:spPr>
          <a:xfrm>
            <a:off x="5377649" y="1885225"/>
            <a:ext cx="41197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70C0"/>
                </a:solidFill>
              </a:rPr>
              <a:t>Также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будет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предусмотрено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место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для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ноутбука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или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другой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управляющей 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техники</a:t>
            </a:r>
            <a:endParaRPr lang="ru-RU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3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20520" y="0"/>
            <a:ext cx="9627480" cy="760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Решаемая задача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1891235" y="2717378"/>
            <a:ext cx="4019421" cy="58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-"/>
            </a:pPr>
            <a:r>
              <a:rPr lang="ru-RU" sz="2800" b="0" strike="noStrike" spc="-1" dirty="0">
                <a:latin typeface="Arial"/>
              </a:rPr>
              <a:t>Автоматизация ежедневного рутинного</a:t>
            </a:r>
            <a:r>
              <a:rPr lang="en-US" sz="2800" b="0" strike="noStrike" spc="-1" dirty="0">
                <a:latin typeface="Arial"/>
              </a:rPr>
              <a:t> </a:t>
            </a:r>
            <a:r>
              <a:rPr lang="ru-RU" sz="2800" b="0" strike="noStrike" spc="-1" dirty="0">
                <a:latin typeface="Arial"/>
              </a:rPr>
              <a:t>физического труда</a:t>
            </a:r>
            <a:endParaRPr lang="ru-RU" sz="2800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9" r="26691"/>
          <a:stretch/>
        </p:blipFill>
        <p:spPr>
          <a:xfrm>
            <a:off x="6414655" y="542214"/>
            <a:ext cx="2729346" cy="5731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20520" y="0"/>
            <a:ext cx="9627480" cy="760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Актуальность</a:t>
            </a:r>
            <a:r>
              <a:rPr lang="ru-RU" sz="3600" spc="-1" dirty="0">
                <a:solidFill>
                  <a:srgbClr val="90C226"/>
                </a:solidFill>
                <a:latin typeface="Trebuchet MS"/>
              </a:rPr>
              <a:t> моего</a:t>
            </a: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 проекта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390616" y="1634836"/>
            <a:ext cx="4019421" cy="48869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-"/>
            </a:pPr>
            <a:r>
              <a:rPr lang="ru-RU" sz="2800" b="0" strike="noStrike" spc="-1" dirty="0">
                <a:latin typeface="Arial"/>
              </a:rPr>
              <a:t>Человек все еще выполняет много физического труда</a:t>
            </a:r>
          </a:p>
          <a:p>
            <a:pPr marL="457200" indent="-457200">
              <a:buFont typeface="Arial" panose="020B0604020202020204" pitchFamily="34" charset="0"/>
              <a:buChar char="-"/>
            </a:pPr>
            <a:endParaRPr lang="ru-RU" sz="2800" b="0" strike="noStrike" spc="-1" dirty="0">
              <a:latin typeface="Arial"/>
            </a:endParaRPr>
          </a:p>
          <a:p>
            <a:pPr marL="457200" indent="-457200">
              <a:buFont typeface="Arial" panose="020B0604020202020204" pitchFamily="34" charset="0"/>
              <a:buChar char="-"/>
            </a:pPr>
            <a:r>
              <a:rPr lang="ru-RU" sz="2800" b="0" strike="noStrike" spc="-1" dirty="0">
                <a:latin typeface="Arial"/>
              </a:rPr>
              <a:t>Изучение основных технологий автономной мобильной робототехники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61CDE96B-7354-4A55-B5E3-971A7FB12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9"/>
          <a:stretch/>
        </p:blipFill>
        <p:spPr bwMode="auto">
          <a:xfrm>
            <a:off x="6459304" y="1047703"/>
            <a:ext cx="5073555" cy="476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854690" y="824634"/>
            <a:ext cx="8128440" cy="13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Цель проекта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237960" y="1912736"/>
            <a:ext cx="5228668" cy="3956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>
              <a:spcBef>
                <a:spcPts val="1001"/>
              </a:spcBef>
              <a:tabLst>
                <a:tab pos="0" algn="l"/>
              </a:tabLst>
            </a:pPr>
            <a:r>
              <a:rPr lang="ru-RU" sz="3200" b="0" strike="noStrike" spc="-1" dirty="0">
                <a:solidFill>
                  <a:srgbClr val="404040"/>
                </a:solidFill>
                <a:latin typeface="Trebuchet MS"/>
              </a:rPr>
              <a:t>Создать мобильного автономного робота, который будет расставлять стулья в актовом зале в соответствии с </a:t>
            </a:r>
            <a:r>
              <a:rPr lang="ru-RU" sz="3200" spc="-1" dirty="0">
                <a:solidFill>
                  <a:srgbClr val="404040"/>
                </a:solidFill>
                <a:latin typeface="Trebuchet MS"/>
              </a:rPr>
              <a:t>планом</a:t>
            </a:r>
            <a:r>
              <a:rPr lang="ru-RU" sz="3200" b="0" strike="noStrike" spc="-1" dirty="0">
                <a:solidFill>
                  <a:srgbClr val="404040"/>
                </a:solidFill>
                <a:latin typeface="Trebuchet MS"/>
              </a:rPr>
              <a:t>.</a:t>
            </a:r>
            <a:r>
              <a:rPr lang="ru-RU" sz="3200" spc="-1" dirty="0">
                <a:solidFill>
                  <a:srgbClr val="404040"/>
                </a:solidFill>
                <a:latin typeface="Trebuchet MS"/>
              </a:rPr>
              <a:t> </a:t>
            </a:r>
            <a:endParaRPr lang="ru-RU" sz="32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5F0AA-A733-45F3-B192-ED46E193DBB2}"/>
              </a:ext>
            </a:extLst>
          </p:cNvPr>
          <p:cNvSpPr txBox="1"/>
          <p:nvPr/>
        </p:nvSpPr>
        <p:spPr>
          <a:xfrm>
            <a:off x="5466628" y="5858465"/>
            <a:ext cx="6140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Актовый зал нашей школы, в котором часто необходимо переставлять мебель для проведения различных мероприятий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DEEBF6-7535-4E83-BB7A-91CD7D7B4D1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66628" y="609480"/>
            <a:ext cx="6725372" cy="52489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677160" y="609480"/>
            <a:ext cx="8592480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ОСНОВНЫЕ ЗАДАЧИ ПРОЕКТА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677160" y="2160000"/>
            <a:ext cx="1914840" cy="38764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 anchor="ctr">
            <a:normAutofit/>
          </a:bodyPr>
          <a:lstStyle/>
          <a:p>
            <a:pPr marL="228600"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0" strike="noStrike" spc="-1">
                <a:solidFill>
                  <a:srgbClr val="404040"/>
                </a:solidFill>
                <a:latin typeface="Trebuchet MS"/>
              </a:rPr>
              <a:t>Собрать шасси робота</a:t>
            </a:r>
            <a:endParaRPr lang="ru-RU" sz="24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3220980" y="2160000"/>
            <a:ext cx="2246040" cy="38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404040"/>
                </a:solidFill>
                <a:latin typeface="Trebuchet MS"/>
              </a:rPr>
              <a:t>Разработать и создать механизм подъёма и опускания стула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5637240" y="2991600"/>
            <a:ext cx="3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5"/>
          <p:cNvSpPr/>
          <p:nvPr/>
        </p:nvSpPr>
        <p:spPr>
          <a:xfrm>
            <a:off x="8991695" y="2160000"/>
            <a:ext cx="2868346" cy="38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spc="-1" dirty="0">
                <a:solidFill>
                  <a:srgbClr val="404040"/>
                </a:solidFill>
                <a:latin typeface="Trebuchet MS"/>
              </a:rPr>
              <a:t>О</a:t>
            </a:r>
            <a:r>
              <a:rPr lang="ru-RU" sz="2400" b="0" strike="noStrike" spc="-1" dirty="0">
                <a:solidFill>
                  <a:srgbClr val="404040"/>
                </a:solidFill>
                <a:latin typeface="Trebuchet MS"/>
              </a:rPr>
              <a:t>тработать алгоритмы  автономного передвижения робота и перемещения стула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6109850" y="2159995"/>
            <a:ext cx="2590805" cy="38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spc="-1" dirty="0">
                <a:solidFill>
                  <a:srgbClr val="404040"/>
                </a:solidFill>
                <a:latin typeface="Trebuchet MS"/>
              </a:rPr>
              <a:t>Разработка сценария работы робота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226757" y="174420"/>
            <a:ext cx="3874188" cy="9062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Аналоги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497" name="Picture 2" descr="Купить робот-пылесос Xiaomi Mi Robot Vacuum Mop 2 Pro EU (черный) в Москве,  России | Интернет-магазин Xiaomi"/>
          <p:cNvPicPr/>
          <p:nvPr/>
        </p:nvPicPr>
        <p:blipFill rotWithShape="1">
          <a:blip r:embed="rId3"/>
          <a:srcRect l="10999" t="20498" r="10378" b="10282"/>
          <a:stretch/>
        </p:blipFill>
        <p:spPr>
          <a:xfrm>
            <a:off x="683956" y="3713017"/>
            <a:ext cx="2410692" cy="2549236"/>
          </a:xfrm>
          <a:prstGeom prst="rect">
            <a:avLst/>
          </a:prstGeom>
          <a:ln>
            <a:noFill/>
          </a:ln>
        </p:spPr>
      </p:pic>
      <p:pic>
        <p:nvPicPr>
          <p:cNvPr id="498" name="Picture 821_0"/>
          <p:cNvPicPr/>
          <p:nvPr/>
        </p:nvPicPr>
        <p:blipFill>
          <a:blip r:embed="rId4"/>
          <a:srcRect l="33659" t="45127" r="6098" b="9704"/>
          <a:stretch/>
        </p:blipFill>
        <p:spPr>
          <a:xfrm>
            <a:off x="4799520" y="1347975"/>
            <a:ext cx="7296480" cy="3085481"/>
          </a:xfrm>
          <a:prstGeom prst="rect">
            <a:avLst/>
          </a:prstGeom>
          <a:ln>
            <a:noFill/>
          </a:ln>
        </p:spPr>
      </p:pic>
      <p:pic>
        <p:nvPicPr>
          <p:cNvPr id="499" name="Рисунок 498"/>
          <p:cNvPicPr/>
          <p:nvPr/>
        </p:nvPicPr>
        <p:blipFill>
          <a:blip r:embed="rId5"/>
          <a:srcRect l="2714" t="38001" r="2009" b="21017"/>
          <a:stretch/>
        </p:blipFill>
        <p:spPr>
          <a:xfrm>
            <a:off x="4799520" y="4529160"/>
            <a:ext cx="7296480" cy="20948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26757" y="1223217"/>
            <a:ext cx="3325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Робот-пылесос – это хороший пример робота, у которого качественно отработан алгоритм свободного (не по заданной траектории) передвижения по разным помещениям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99521" y="174421"/>
            <a:ext cx="7296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Складской робот «</a:t>
            </a:r>
            <a:r>
              <a:rPr lang="ru-RU" dirty="0" err="1"/>
              <a:t>Амазон</a:t>
            </a:r>
            <a:r>
              <a:rPr lang="ru-RU" dirty="0"/>
              <a:t>» и робот погрузчик на автопарковке – это хорошие примеры роботов с механизмом подъёма и передвижения по заданной траектории</a:t>
            </a:r>
          </a:p>
        </p:txBody>
      </p:sp>
    </p:spTree>
    <p:extLst>
      <p:ext uri="{BB962C8B-B14F-4D97-AF65-F5344CB8AC3E}">
        <p14:creationId xmlns:p14="http://schemas.microsoft.com/office/powerpoint/2010/main" val="24897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122760" y="432000"/>
            <a:ext cx="9093240" cy="115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ru-RU" sz="3600" b="0" strike="noStrike" spc="-1">
                <a:solidFill>
                  <a:srgbClr val="90C226"/>
                </a:solidFill>
                <a:latin typeface="Trebuchet MS"/>
              </a:rPr>
              <a:t>ОСНОВНЫЕ ПУНКТЫ ТЕХНИЧЕСКОГО ЗАДАНИЯ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426128" y="2088000"/>
            <a:ext cx="9360000" cy="453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Полностью автономная работа</a:t>
            </a: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Достаточная манёвренность шасси между столами и стульями в актовом зале</a:t>
            </a:r>
            <a:endParaRPr lang="ru-RU" sz="26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Грузоподъёмность до 8 кг</a:t>
            </a:r>
            <a:endParaRPr lang="ru-RU" sz="26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Стабильная робота механизма подъёма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79394" y="192960"/>
            <a:ext cx="3643560" cy="666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1" strike="noStrike" spc="-1" dirty="0">
                <a:solidFill>
                  <a:srgbClr val="81D41A"/>
                </a:solidFill>
                <a:latin typeface="Trebuchet MS"/>
                <a:ea typeface="Tahoma"/>
              </a:rPr>
              <a:t>ХАРАКТЕРИСТИКИ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Linux, ROS, ESP32, I2C </a:t>
            </a: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драйверы</a:t>
            </a:r>
            <a:endParaRPr lang="en-US" sz="1600" b="1" strike="noStrike" spc="-1" dirty="0">
              <a:solidFill>
                <a:srgbClr val="7030A0"/>
              </a:solidFill>
              <a:latin typeface="Trebuchet MS"/>
              <a:ea typeface="Tahoma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4 коллекторных мотор-редуктора;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2 драйвера моторов;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4 спаренных </a:t>
            </a:r>
            <a:r>
              <a:rPr lang="ru-RU" sz="1600" b="1" strike="noStrike" spc="-1" dirty="0" err="1">
                <a:solidFill>
                  <a:srgbClr val="7030A0"/>
                </a:solidFill>
                <a:latin typeface="Trebuchet MS"/>
                <a:ea typeface="Tahoma"/>
              </a:rPr>
              <a:t>омни</a:t>
            </a: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-колеса</a:t>
            </a:r>
            <a:endParaRPr lang="ru-RU" sz="1600" b="0" strike="noStrike" spc="-1" dirty="0">
              <a:solidFill>
                <a:srgbClr val="7030A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2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шт. аккумулятора 12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В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, 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3000 </a:t>
            </a:r>
            <a:r>
              <a:rPr lang="en-US" sz="1600" b="1" strike="noStrike" spc="-1" dirty="0" err="1">
                <a:solidFill>
                  <a:srgbClr val="000000"/>
                </a:solidFill>
                <a:latin typeface="Trebuchet MS"/>
                <a:ea typeface="Tahoma"/>
              </a:rPr>
              <a:t>mAh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каждый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Предполагаемый запас хода около 1.5 часа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8 моторов </a:t>
            </a:r>
            <a:endParaRPr lang="en-US" sz="1600" b="1" strike="noStrike" spc="-1" dirty="0">
              <a:solidFill>
                <a:srgbClr val="7030A0"/>
              </a:solidFill>
              <a:latin typeface="Trebuchet MS"/>
              <a:ea typeface="Tahoma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для подъёмного механизма</a:t>
            </a:r>
            <a:endParaRPr lang="ru-RU" sz="1600" b="0" strike="noStrike" spc="-1" dirty="0">
              <a:solidFill>
                <a:srgbClr val="7030A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грузоподъёмность 8 кг</a:t>
            </a:r>
            <a:endParaRPr lang="ru-RU" sz="1600" b="0" strike="noStrike" spc="-1" dirty="0">
              <a:solidFill>
                <a:srgbClr val="7030A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 err="1">
                <a:solidFill>
                  <a:srgbClr val="000000"/>
                </a:solidFill>
                <a:latin typeface="Trebuchet MS"/>
                <a:ea typeface="Tahoma"/>
              </a:rPr>
              <a:t>Концевики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для гарантированного останова механизма подъёма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54" y="499587"/>
            <a:ext cx="8069046" cy="6051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4975</TotalTime>
  <Words>569</Words>
  <Application>Microsoft Office PowerPoint</Application>
  <PresentationFormat>Широкоэкранный</PresentationFormat>
  <Paragraphs>123</Paragraphs>
  <Slides>23</Slides>
  <Notes>6</Notes>
  <HiddenSlides>3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Calibri</vt:lpstr>
      <vt:lpstr>Symbol</vt:lpstr>
      <vt:lpstr>Times New Roman</vt:lpstr>
      <vt:lpstr>Trebuchet MS</vt:lpstr>
      <vt:lpstr>Wingdings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Вариант расстановки лекционный:</vt:lpstr>
      <vt:lpstr>Алгоритм работы</vt:lpstr>
      <vt:lpstr>Проектирование в САПР Компас 3D</vt:lpstr>
      <vt:lpstr>Печатная плата</vt:lpstr>
      <vt:lpstr>Машинное зрение</vt:lpstr>
      <vt:lpstr>Презентация PowerPoint</vt:lpstr>
      <vt:lpstr>Презентация PowerPoint</vt:lpstr>
      <vt:lpstr>Презентация PowerPoint</vt:lpstr>
      <vt:lpstr>Демонстрация работы</vt:lpstr>
      <vt:lpstr>Спасибо за внимание</vt:lpstr>
      <vt:lpstr>Дальнейший проект дизайна и безопасности окружающих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Робот-погрузчик</dc:title>
  <dc:subject/>
  <dc:creator>Dima</dc:creator>
  <dc:description/>
  <cp:lastModifiedBy>Дима Семененко</cp:lastModifiedBy>
  <cp:revision>402</cp:revision>
  <dcterms:created xsi:type="dcterms:W3CDTF">2017-02-20T12:56:13Z</dcterms:created>
  <dcterms:modified xsi:type="dcterms:W3CDTF">2025-02-17T22:27:22Z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44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65</vt:i4>
  </property>
</Properties>
</file>